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0"/>
  </p:notesMasterIdLst>
  <p:sldIdLst>
    <p:sldId id="334" r:id="rId3"/>
    <p:sldId id="322" r:id="rId4"/>
    <p:sldId id="371" r:id="rId5"/>
    <p:sldId id="347" r:id="rId6"/>
    <p:sldId id="372" r:id="rId7"/>
    <p:sldId id="343" r:id="rId8"/>
    <p:sldId id="369" r:id="rId9"/>
    <p:sldId id="373" r:id="rId10"/>
    <p:sldId id="335" r:id="rId11"/>
    <p:sldId id="374" r:id="rId12"/>
    <p:sldId id="336" r:id="rId13"/>
    <p:sldId id="375" r:id="rId14"/>
    <p:sldId id="358" r:id="rId15"/>
    <p:sldId id="376" r:id="rId16"/>
    <p:sldId id="345" r:id="rId17"/>
    <p:sldId id="377" r:id="rId18"/>
    <p:sldId id="367" r:id="rId19"/>
    <p:sldId id="378" r:id="rId20"/>
    <p:sldId id="360" r:id="rId21"/>
    <p:sldId id="379" r:id="rId22"/>
    <p:sldId id="355" r:id="rId23"/>
    <p:sldId id="380" r:id="rId24"/>
    <p:sldId id="340" r:id="rId25"/>
    <p:sldId id="381" r:id="rId26"/>
    <p:sldId id="388" r:id="rId27"/>
    <p:sldId id="356" r:id="rId28"/>
    <p:sldId id="361" r:id="rId29"/>
    <p:sldId id="382" r:id="rId30"/>
    <p:sldId id="368" r:id="rId31"/>
    <p:sldId id="383" r:id="rId32"/>
    <p:sldId id="363" r:id="rId33"/>
    <p:sldId id="384" r:id="rId34"/>
    <p:sldId id="366" r:id="rId35"/>
    <p:sldId id="385" r:id="rId36"/>
    <p:sldId id="370" r:id="rId37"/>
    <p:sldId id="386" r:id="rId38"/>
    <p:sldId id="387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900"/>
    <a:srgbClr val="CC6D04"/>
    <a:srgbClr val="FF9900"/>
    <a:srgbClr val="FF3300"/>
    <a:srgbClr val="5FB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5" autoAdjust="0"/>
    <p:restoredTop sz="45752" autoAdjust="0"/>
  </p:normalViewPr>
  <p:slideViewPr>
    <p:cSldViewPr snapToGrid="0">
      <p:cViewPr varScale="1">
        <p:scale>
          <a:sx n="50" d="100"/>
          <a:sy n="50" d="100"/>
        </p:scale>
        <p:origin x="2196" y="54"/>
      </p:cViewPr>
      <p:guideLst/>
    </p:cSldViewPr>
  </p:slideViewPr>
  <p:notesTextViewPr>
    <p:cViewPr>
      <p:scale>
        <a:sx n="176" d="100"/>
        <a:sy n="176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93D7A1-DCAE-486B-A8B4-89E48C320A4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3C10D-3007-4955-B108-BEE3684AB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sonville.gov/DocumentCenter/View/19990/Draft-DWSP-October-2022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sonville.gov/DocumentCenter/View/19990/Draft-DWSP-October-2022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sonville.gov/DocumentCenter/View/19990/Draft-DWSP-October-2022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sonville.gov/DocumentCenter/View/19990/Draft-DWSP-October-2022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84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8FF6-F89C-9BF4-580B-9523D976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F6D43-12F3-0B30-DE45-28C1662916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A5AE7-0EBA-EC78-4E96-262BF6881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31B32-8C1A-37DE-F906-8972A645D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6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AE20-06C4-8CAC-EEF7-9EB45689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97D45-D7DA-41E4-C5CC-5E905495D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6E3B2-4E1B-B046-3A67-1CE0E1BA9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257F9-17FB-3787-91A7-B56D96E41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12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79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2E5DD-815F-1CAE-529C-901EEB61F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0D846-837B-D540-50BF-D22B876B5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F74A0-A1FC-FF87-2C7E-2FFC60584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F8110-8998-69B5-E9D0-C1BCB45AC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59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9FA8C-EB96-8CAB-A1A2-3575D08F8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47C5B-CFA0-20DB-32D1-F5F7FDE0D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B5EB0-3C47-5ABD-F026-E580A5EE0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CECF5-87F8-F7C2-3F9D-353361B60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92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5AB4-B4BE-12B7-D90C-970448AAC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DDE66-D893-2629-75C0-10741888B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07DE8-2AA7-78B2-1A57-D44EA8408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8E49D-D28A-0FB6-D0B3-4847B30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74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12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0709C-3EBE-CBE0-EBC1-D5818964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09FA9-31F2-F043-1CEC-D15DBAF66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5EA4B-9046-1008-9585-957BA7EC0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209D1-79DB-9444-945E-71C292942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7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3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49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2B3C0-2AE7-F69F-7FCD-C409D1896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806E2-70C0-BB36-BB63-0744E9914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96772-37F0-C15B-3731-304A374ED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9308-9109-B347-9C17-03D78D82E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41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1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1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Draft-DWSP-October-2022 (watsonville.gov)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1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062F8-AAC9-37E7-8902-3B6CC0CBE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8C80B-445B-1AB0-1CEA-FD4B2EF7C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FDDD1-C2B9-57D0-57EC-7DA850B09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Draft-DWSP-October-2022 (watsonville.gov)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5E287-6B82-74DB-69C8-4A96C0D1D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97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5B0DF-EFEA-C22B-3D62-9A821B1AE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83765-F091-1D8C-242B-F071758881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1B986-F373-4D1E-B577-7830F493A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Draft-DWSP-October-2022 (watsonville.gov)</a:t>
            </a:r>
            <a:r>
              <a:rPr lang="en-US" dirty="0"/>
              <a:t>\</a:t>
            </a:r>
          </a:p>
          <a:p>
            <a:endParaRPr lang="en-US" dirty="0"/>
          </a:p>
          <a:p>
            <a:r>
              <a:rPr lang="en-US" dirty="0"/>
              <a:t>https://www.fhwa.dot.gov/Environment/noise/noise_barriers/design_construction/visql/visql05.cfm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078C2-E42B-A366-C718-74FBE403A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62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A3893-AC7D-09AC-89FA-47E63F06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575A06-F437-DBCB-1C0D-68D55DCB3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10252-C945-0F9E-040E-4D41905BD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Draft-DWSP-October-2022 (watsonville.gov)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6AF8B-2487-33A8-8B71-B5480E405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1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CB60A-C5CA-3376-AD5C-A6397DF7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6E019-062D-E1DA-2F94-610E9BD32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5BBDC-1A6E-D48D-9F67-74717C403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7C0C8-AEB4-BDFF-5219-99E4D5429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2E695-8632-84D9-D3B1-9401730B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68D0A-FC31-F842-8771-47461315E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E4E6FE-B9AC-D8EF-5B33-F6DCF0E17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6B2F1-6255-5DAE-D9BB-7BB9E03A0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06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767BF-BA0C-F151-612A-A94A657B9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2BE01-0637-D917-C0B0-1F0FE2079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24954-4C9F-87EF-1BD6-AB274F896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C40DF-2917-797E-D7DC-678C8A47F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029E-7EFF-BD3E-CEA6-A38F9A13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69A57-A331-74FC-6783-8389B8BBC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13A9A9-E9B6-0A35-DD38-844196EEB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768FD-C17B-86BA-198D-498346068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3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FD3B9-44B5-F998-DECA-172CFB03A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E387E-26A8-C3B7-018C-1B4850FC8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CE2BC-559B-0F55-0140-AEF6A56F4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907B-BAB1-70A9-76B1-29A13E4DB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21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883DF-4C5C-C12C-02AA-AF2C0ACB8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B87ED-37AB-AFAC-581C-B042AB533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DB7D8F-1A0D-8F63-2444-D06B674A1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79226-5476-A6BA-B508-A86357476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2945D-AED3-E4E0-D20B-CF5E35523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DE522-5E5B-A389-A369-FCE27C6EB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141FA-69F3-4C0C-C2CA-8B65A2118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3DBC-5B30-781C-30DF-FD789E56D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10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C10D-3007-4955-B108-BEE3684AB8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1D24B-AD3C-A7B6-3A08-A666E7FC0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D2DF6-C715-83C3-B7E5-B6638C26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41F75-4EAF-5F47-B344-720733D7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5506-8C21-48E8-BD37-C577ECDA0D3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9007C-B8D6-D3B8-B210-46B29A2E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298-1446-56D4-BF57-8E9A8976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05FC-8263-408E-B5C7-6CD6A4628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D49F1-A8C4-FA4D-791F-57203367F5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733801"/>
            <a:ext cx="4876800" cy="2461203"/>
          </a:xfrm>
          <a:prstGeom prst="rect">
            <a:avLst/>
          </a:prstGeom>
          <a:effectLst>
            <a:outerShdw blurRad="12700" dist="12700" sx="101000" sy="101000" algn="ctr" rotWithShape="0">
              <a:schemeClr val="bg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44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78D8-6A74-9F0E-39D0-54FAC56B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40C94-F0B3-88B5-98C6-2AC91BAE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0C4BE-1768-E70E-BF46-7C4F9068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EC6F-7B12-4D64-BF19-EF1828E35E7B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30E79-3466-D528-A30E-9D614A69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F072-B109-6878-30EA-60DAE97D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4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51DC8-2E6D-35D2-534D-47827A58C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EE3A8-9BF6-9ED6-FF7D-350E5D794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840B1-110B-7257-628B-887EB55B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9613-6D70-4BBA-B895-9E1A5AE5E3F1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6F96C-FA06-430A-4502-21FE16F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F8244-A702-0EA0-E276-73F06F5B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7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4569-6F73-BFC9-C941-9EF6A2208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5776C-705D-78F6-EB55-21204F7F4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713C7-158A-D978-837D-C65EB81E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5506-8C21-48E8-BD37-C577ECDA0D3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3A05B-4B8E-FF43-DB7B-2E6201D83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BE1D-71B0-A670-9020-C7CA1327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5FE-5238-46E4-9B07-00002F7850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FAE37-CBA0-30B1-E41D-740E813BD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733801"/>
            <a:ext cx="4876800" cy="2461203"/>
          </a:xfrm>
          <a:prstGeom prst="rect">
            <a:avLst/>
          </a:prstGeom>
          <a:effectLst>
            <a:outerShdw blurRad="12700" dist="12700" sx="101000" sy="101000" algn="ctr" rotWithShape="0">
              <a:schemeClr val="bg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76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816E-6508-929A-DDF8-DF6CA91D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4B485-5316-A31B-E65B-03956F182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84285-692A-62C3-0B91-DC569562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89EB-9E83-4651-943B-0D81157B24CB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1452C-CC84-3C61-C1F2-FB0D7398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B2580-5F9C-944F-C5FD-12EFAA40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20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7E1A-8E00-6FF1-4518-A715301C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B14DD-E428-05F7-3525-5B5F121A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2C11D-A319-7F2D-787E-8BE3D1D9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2A7D-C543-470A-AC94-1663B83E847C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02BE0-26A0-FFA1-EDAF-F2087B8C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8165E-750F-68F4-57DC-A15C8FC9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86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ADC8-7DA6-6649-DE6B-2C6BAB8E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1018-D56F-D8C1-C50F-6C1C5774B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2DD93-4D24-8564-B524-B78A4935D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7DE6-FE91-C031-5238-97C7B5BA2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EA15-B84C-4B1E-BC07-B53F97057B58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F7228-E492-A9B9-0B55-FFD073F2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D7C15-A09B-403F-0B2D-402D2B3D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77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9FA3-FF32-8950-9E77-AE882BCE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F49B8-01BD-B6AE-8BF2-2B2A21B4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1C0D8-CA44-C3F0-7AFE-D89732493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26FA1-6FA1-D6C7-D558-8CC47A1C3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21E5C-5B8C-940C-D8F1-95A874139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2973F-3CF2-673F-1EE3-C08C8406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79793-B90E-4EBA-9CE1-6E4E6482CB3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F355D8-9593-2430-9B55-F6E82EBF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56BBD-9610-0423-E9CD-8C8063A1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7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0D7B-5F7D-75E6-F37B-6404324E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E84D1-CAED-D2D0-DA5E-92EBC3F6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F873-8555-4EB9-8AD0-F3345711E17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055E1-0F43-D8F4-2AD3-3DA2EF35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A8571-74D7-CB29-1C4B-7A5A53F7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72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8FE0C-36DA-9A2B-A39A-F9176CA1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F32C-2163-4970-95FE-9BE91748198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E7929-4179-40B1-1582-0C40B262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0F316-CC13-13CA-061C-6ACD1F71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66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9D78-1288-2263-68C4-B3CBB76F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FFC5-17F0-5B89-2F06-79891781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696EF-0483-2648-4487-9FCB36F76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02D2-35BF-48AF-173D-F147B62C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491-4422-4E91-93BA-0C025AB84FC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C5EA4-8C28-FAF3-CD27-50F8D08B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EEA6-9E9F-30B0-4234-0236D66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4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5DC63-95AE-8417-EE68-F3DF415F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C35F9-293C-8F68-7471-32BADC445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FB11D-A4F7-24A3-014D-8FE48A31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89EB-9E83-4651-943B-0D81157B24CB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FB62E-4674-1E30-623F-F2F63CDD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07FF2-8FD5-DA9A-C9DA-8D8D7888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2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69F7-568C-B09B-4E10-16CA1FB82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1709D-2C30-0B62-CF46-C455A4D0B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47BE0-6117-FFC4-24D0-D135CCA7E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D92E9-3F72-986E-FAAA-1501041B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7E91F-0539-4B76-88DB-88117D67D2C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A22F2-50BE-6107-D066-ED2F2270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10AA2-A059-E7F0-21A1-65FFA388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04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79B5-8529-53F1-0E28-47AE4AD0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1FEEB-8542-F69C-9848-43346B772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19E75-3A77-7DF7-D2FE-206CC459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EC6F-7B12-4D64-BF19-EF1828E35E7B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CC769-9403-DDCF-4AB7-916AAD09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A1037-68F2-277D-A38E-98AFB455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3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195065-7F24-C814-F8FF-058930596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4C8CE-16DE-586F-E4EF-C113B3AC7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8A38B-687A-9337-FB2F-0BB691FC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9613-6D70-4BBA-B895-9E1A5AE5E3F1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7FD08-F6EA-8017-CEC1-3EC7D232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4F572-2E04-A0AA-ED65-792E6F7C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E5BE-5243-4FD1-2269-7748B802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F6C07-9ED0-8088-ECD2-69E01750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08B6-9D62-0026-9BEE-880DACC06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2A7D-C543-470A-AC94-1663B83E847C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8E2ED-10D2-73A4-D493-F3BBBC65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951A2-9EB1-C3A6-A1E3-6AA71E1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4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E882-D777-553F-9917-747AA4CB6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CFD95-BBEA-F342-C2E3-21D89438D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08812-C131-EE94-9EAA-3EA7327E0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55294-8382-0CE6-7D98-485A112C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EA15-B84C-4B1E-BC07-B53F97057B58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1C8F4-324F-350A-37A8-E11C6DCB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D4E97-B69C-A771-BDA6-B06F15F2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8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C915-88D4-14C0-1F41-D5CFA6072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92452-798F-9D29-4FDE-D915C88AF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357E5-8278-C123-5CCA-1488495D2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8F4BC8-41D2-81A4-D176-114822E9F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DBB0C7-3C61-015D-2A51-4A32704C3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770A4-8B63-060D-3FE3-AB8EC383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79793-B90E-4EBA-9CE1-6E4E6482CB3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FB9827-E432-A42D-76CD-A779C3EF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6D2C7-073F-E989-01B0-998D3564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2E0A-56E8-8A05-223E-C2C619A6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2511D-7E7D-D957-140B-45B491F7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F873-8555-4EB9-8AD0-F3345711E17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D8AAC-97BC-EAF2-C826-B853EFF4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E1634-7CED-56C3-2C1D-9EFF5D39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8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81B1B-4756-10CA-91C1-E1B00FA3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F32C-2163-4970-95FE-9BE91748198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9E24E-C047-9579-9AB8-6B86B0B0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B305F-E871-2771-A167-7FE4D222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4ED0-3B1E-55E0-0336-E611199B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3BAB3-7B7F-55E6-3036-F518428F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3C2B6-0AAA-8EAD-AB04-1E89CAF5B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951E2-FB8F-5838-5148-73EB563D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491-4422-4E91-93BA-0C025AB84FC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5904D-0C6E-8D64-CE3E-DFC5D480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9439E-B38F-F170-F82E-CBD71893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5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A162-0198-5C08-949E-54458E23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9C1008-EA82-E117-43A6-ABF1DCE39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111D3-C120-7BB4-C497-3F6B60857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6D65C-328A-AD12-C2E8-C0B20EE9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7E91F-0539-4B76-88DB-88117D67D2C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56110-72E8-4501-29B3-6CB17A29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833A6-E97F-FAF1-01FF-FCB96932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5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E5CC8-9991-1CE5-F0DC-074320EB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EC502-6BF2-8901-B7D8-8260A789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E2C92-5DCF-E310-EDA3-96809393C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F868F8-CB7A-4249-B274-2CA40EF3A272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EFC78-6AB9-E699-BCF4-7CF5014E2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9CB5B-3D34-86A6-5A7E-5E52F1A31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C05FC-8263-408E-B5C7-6CD6A4628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8D4ED-E5FC-A53D-748A-643DB8CBA5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717" y="5943600"/>
            <a:ext cx="144948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8F0F2-1C0D-D005-AAC5-E4A86D4F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CB6E7-C290-9975-396E-FEF28B55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31FDA-3C2B-CD37-5C3A-5FBE06B0F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F868F8-CB7A-4249-B274-2CA40EF3A272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3AFB7-FD57-895C-36AF-85F37831C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616BB-DA8A-3A8E-DB6D-E0FCDD51A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C695FE-5238-46E4-9B07-00002F7850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3A122-66E4-9568-9085-D8BD7F22F3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717" y="5943600"/>
            <a:ext cx="144948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mpurugganan@mbard.org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bard.org/AB-617-Community-Air-Protection" TargetMode="External"/><Relationship Id="rId5" Type="http://schemas.openxmlformats.org/officeDocument/2006/relationships/hyperlink" Target="mailto:dfrisbey@mbard.org" TargetMode="External"/><Relationship Id="rId4" Type="http://schemas.openxmlformats.org/officeDocument/2006/relationships/hyperlink" Target="mailto:tbell@mbard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035C-A7B7-4E8B-A293-638F7399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39" y="664029"/>
            <a:ext cx="11871321" cy="150160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 24-25 </a:t>
            </a:r>
            <a:b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</a:rPr>
              <a:t>Community Air Protection Program (CAPP)</a:t>
            </a:r>
            <a:br>
              <a:rPr lang="en-US" sz="4000" dirty="0">
                <a:latin typeface="Calibri" panose="020F0502020204030204" pitchFamily="34" charset="0"/>
              </a:rPr>
            </a:br>
            <a:r>
              <a:rPr lang="es-E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de Protección del Aire en la Comunidad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(CAPP)</a:t>
            </a:r>
            <a:br>
              <a:rPr lang="en-US" sz="4000" dirty="0">
                <a:latin typeface="Calibri" panose="020F0502020204030204" pitchFamily="34" charset="0"/>
              </a:rPr>
            </a:b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C0BA6-7543-5672-FD8E-8FED54E8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BE834-2B52-4D4E-9BC9-9707C5F77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D1A0940B-C11E-45A0-7EFB-06440CFCE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9" y="4455867"/>
            <a:ext cx="3406734" cy="2402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E93E99-578C-6F40-E024-31D67174CD25}"/>
              </a:ext>
            </a:extLst>
          </p:cNvPr>
          <p:cNvSpPr txBox="1"/>
          <p:nvPr/>
        </p:nvSpPr>
        <p:spPr>
          <a:xfrm>
            <a:off x="1359352" y="2425279"/>
            <a:ext cx="9473293" cy="280076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 617 CAPP Workshop Presentation /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resentación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taller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 Lessman, Air Quality Planner I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Michael Purugganan, Air Quality Technician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32516-B05F-FBFE-034F-669BA42BBA25}"/>
              </a:ext>
            </a:extLst>
          </p:cNvPr>
          <p:cNvSpPr txBox="1"/>
          <p:nvPr/>
        </p:nvSpPr>
        <p:spPr>
          <a:xfrm>
            <a:off x="1359352" y="2625333"/>
            <a:ext cx="85328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Wednesday, October 30 – Teleconference Meeting on Zoom – 10:30 AM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Zoom Webinar Link: https://us02web.zoom.us/j/86450671340 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Zoom Webinar Call-in Number: +1 669 900 6833, Webinar ID: 864 5067 1340</a:t>
            </a:r>
          </a:p>
        </p:txBody>
      </p:sp>
    </p:spTree>
    <p:extLst>
      <p:ext uri="{BB962C8B-B14F-4D97-AF65-F5344CB8AC3E}">
        <p14:creationId xmlns:p14="http://schemas.microsoft.com/office/powerpoint/2010/main" val="202923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9AC2E-3486-5DE3-AEDE-E5E589686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54D6E-7BE8-0D24-0BC4-C51F0A29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5F950-FFAB-8614-B37F-CB1C08DB2B6C}"/>
              </a:ext>
            </a:extLst>
          </p:cNvPr>
          <p:cNvSpPr txBox="1"/>
          <p:nvPr/>
        </p:nvSpPr>
        <p:spPr>
          <a:xfrm>
            <a:off x="1743051" y="696415"/>
            <a:ext cx="8239149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móviles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estacionarias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Infraestructura de estaciones de carga de baterías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Escuelas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públicas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de asociación con agencias locales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Enverdecimiento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comunitario y barreras vegetativas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de reemplazo de vehículos de Dial-A-</a:t>
            </a:r>
            <a:r>
              <a:rPr lang="es-E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(Llamar a un viaje)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9C6F64-C189-5D27-FCD9-6A715EFB4573}"/>
              </a:ext>
            </a:extLst>
          </p:cNvPr>
          <p:cNvSpPr txBox="1"/>
          <p:nvPr/>
        </p:nvSpPr>
        <p:spPr>
          <a:xfrm>
            <a:off x="1000125" y="280846"/>
            <a:ext cx="10191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Categorías elegibles de proyectos de CAPP</a:t>
            </a:r>
          </a:p>
          <a:p>
            <a:pPr algn="ctr"/>
            <a:r>
              <a:rPr lang="es-ES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Más de $3 millones en fondos de subvención para las siguientes categorías:</a:t>
            </a:r>
            <a:endParaRPr lang="en-US" sz="24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215388" y="686377"/>
            <a:ext cx="689956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Off-Road Equipment Replacements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and Ag equipment</a:t>
            </a:r>
          </a:p>
          <a:p>
            <a:pPr marL="804672" lvl="1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Tractors, Loaders, Forklifts, Harvesters, etc.</a:t>
            </a:r>
          </a:p>
          <a:p>
            <a:pPr lvl="1"/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Zero-Emission Vehicle Replacements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On-Road Heavy Duty Truck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Buses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4073576" y="97542"/>
            <a:ext cx="404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Mobiles 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2FFDB-2AC0-9CC8-2F48-331D61726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070" y="932347"/>
            <a:ext cx="3496476" cy="2246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A2A89-B96E-63CC-B34A-863629BCD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36" y="3306035"/>
            <a:ext cx="3496476" cy="2369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FEB59-3CEB-EA16-C423-498A1EB1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748" y="4303469"/>
            <a:ext cx="3771898" cy="23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2744F-3F97-7872-01D0-C79D1145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F5478-C6B1-BD01-7E61-572C98A4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2541B-BBE2-74C2-1DFA-EEC28701A331}"/>
              </a:ext>
            </a:extLst>
          </p:cNvPr>
          <p:cNvSpPr txBox="1"/>
          <p:nvPr/>
        </p:nvSpPr>
        <p:spPr>
          <a:xfrm>
            <a:off x="215388" y="686377"/>
            <a:ext cx="7287728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Reemplazos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equipo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todoterreno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Equipos de construcción y agricultura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Tractores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cargadoras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montacargas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cosechadoras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Reemplazos de vehículos de cero emisiones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Camión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pesado</a:t>
            </a: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carretera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Autobuses </a:t>
            </a:r>
            <a:r>
              <a:rPr lang="en-US" sz="2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escolares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589A0-3C69-AE40-AF08-504E824CF9F4}"/>
              </a:ext>
            </a:extLst>
          </p:cNvPr>
          <p:cNvSpPr txBox="1"/>
          <p:nvPr/>
        </p:nvSpPr>
        <p:spPr>
          <a:xfrm>
            <a:off x="4073576" y="97542"/>
            <a:ext cx="404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 </a:t>
            </a:r>
            <a:r>
              <a:rPr lang="en-U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móviles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94E25-5E6C-153D-28C1-F1A97D5B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070" y="932347"/>
            <a:ext cx="3496476" cy="2246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6609C-5FC2-BB6F-9A37-68602A40C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36" y="3306035"/>
            <a:ext cx="3496476" cy="2369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EB3259-1F6D-C664-C21D-873982D1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238" y="4490902"/>
            <a:ext cx="3771898" cy="23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892214-06A6-CD1C-1F6F-6BE734D9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92" y="1319551"/>
            <a:ext cx="3069293" cy="2525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411B9-87C8-8489-D0C5-E013D7E9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71" y="693672"/>
            <a:ext cx="10936857" cy="662782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and Off-Road 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F06E-7B58-F52C-49F6-655F7CCBB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75" y="2667880"/>
            <a:ext cx="6360447" cy="3449415"/>
          </a:xfrm>
        </p:spPr>
        <p:txBody>
          <a:bodyPr>
            <a:normAutofit lnSpcReduction="10000"/>
          </a:bodyPr>
          <a:lstStyle/>
          <a:p>
            <a:r>
              <a:rPr lang="en-US" sz="3300" dirty="0"/>
              <a:t>Off-road</a:t>
            </a:r>
            <a:r>
              <a:rPr lang="en-US" sz="3600" dirty="0"/>
              <a:t>: </a:t>
            </a:r>
          </a:p>
          <a:p>
            <a:pPr lvl="1"/>
            <a:r>
              <a:rPr lang="en-US" sz="3000" dirty="0"/>
              <a:t>Skid Steer Replacement</a:t>
            </a:r>
          </a:p>
          <a:p>
            <a:pPr marL="457200" lvl="1" indent="0">
              <a:buNone/>
            </a:pPr>
            <a:endParaRPr lang="en-US" sz="3300" dirty="0"/>
          </a:p>
          <a:p>
            <a:r>
              <a:rPr lang="en-US" sz="3300" dirty="0"/>
              <a:t>On-road</a:t>
            </a:r>
            <a:r>
              <a:rPr lang="en-US" sz="3600" dirty="0"/>
              <a:t>: </a:t>
            </a:r>
          </a:p>
          <a:p>
            <a:pPr lvl="1"/>
            <a:r>
              <a:rPr lang="en-US" sz="3000" dirty="0"/>
              <a:t>Street Sweeper Replacement</a:t>
            </a:r>
          </a:p>
          <a:p>
            <a:pPr lvl="1"/>
            <a:r>
              <a:rPr lang="en-US" sz="3000" dirty="0"/>
              <a:t>Zero-Emission School Bus 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A329C-E57D-DCE5-BAC0-5DAD6D8C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FE3CA-051C-6D11-5D5E-32A6763AE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624" y="4729710"/>
            <a:ext cx="2919395" cy="1892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8BFDB-4BC1-DD49-F17A-D9FB60805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09" t="4700"/>
          <a:stretch/>
        </p:blipFill>
        <p:spPr>
          <a:xfrm>
            <a:off x="8411287" y="2557614"/>
            <a:ext cx="3374738" cy="20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1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A5900-040A-07C5-3B13-EEC82155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7AF61B-C081-0C36-A0FC-3A8ECFFA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59" y="1158666"/>
            <a:ext cx="3069293" cy="2525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C4E79-AAE3-E918-318F-41CCF5CE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71" y="136525"/>
            <a:ext cx="10936857" cy="1022141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futuros en carretera y todoterreno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0B5-EC92-1F70-327F-C6328C81C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817" y="647595"/>
            <a:ext cx="6328942" cy="4351338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000" dirty="0" err="1"/>
              <a:t>Todoterreno</a:t>
            </a:r>
            <a:r>
              <a:rPr lang="en-US" sz="3000" dirty="0"/>
              <a:t>: </a:t>
            </a:r>
          </a:p>
          <a:p>
            <a:pPr lvl="1"/>
            <a:r>
              <a:rPr lang="en-US" sz="3000" dirty="0" err="1"/>
              <a:t>Reemplazo</a:t>
            </a:r>
            <a:r>
              <a:rPr lang="en-US" sz="3000" dirty="0"/>
              <a:t> de </a:t>
            </a:r>
            <a:r>
              <a:rPr lang="en-US" sz="3000" dirty="0" err="1"/>
              <a:t>minicargadora</a:t>
            </a:r>
            <a:endParaRPr lang="en-US" sz="3000" dirty="0"/>
          </a:p>
          <a:p>
            <a:pPr lvl="1"/>
            <a:endParaRPr lang="en-US" sz="3000" dirty="0"/>
          </a:p>
          <a:p>
            <a:r>
              <a:rPr lang="en-US" sz="3000" dirty="0"/>
              <a:t>En </a:t>
            </a:r>
            <a:r>
              <a:rPr lang="en-US" sz="3000" dirty="0" err="1"/>
              <a:t>carratera</a:t>
            </a:r>
            <a:r>
              <a:rPr lang="en-US" sz="3000" dirty="0"/>
              <a:t>: </a:t>
            </a:r>
          </a:p>
          <a:p>
            <a:pPr lvl="1"/>
            <a:r>
              <a:rPr lang="en-US" sz="3000" dirty="0" err="1"/>
              <a:t>Reemplazo</a:t>
            </a:r>
            <a:r>
              <a:rPr lang="en-US" sz="3000" dirty="0"/>
              <a:t> de </a:t>
            </a:r>
            <a:r>
              <a:rPr lang="en-US" sz="3000" dirty="0" err="1"/>
              <a:t>barredoras</a:t>
            </a:r>
            <a:endParaRPr lang="en-US" sz="3000" dirty="0"/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3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Reemplazo</a:t>
            </a:r>
            <a:r>
              <a:rPr lang="en-US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autobuses </a:t>
            </a:r>
            <a:r>
              <a:rPr lang="en-US" sz="3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escolares</a:t>
            </a:r>
            <a:r>
              <a:rPr lang="en-US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cero </a:t>
            </a:r>
            <a:r>
              <a:rPr lang="en-US" sz="3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emisiones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29883-14F9-F7D3-DCF7-F71CC172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00D75-7079-D412-F1EC-3CC096E6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590" y="4731152"/>
            <a:ext cx="2919395" cy="1892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FE00E-DEEE-8CDB-BF77-6589739CE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09" t="4700"/>
          <a:stretch/>
        </p:blipFill>
        <p:spPr>
          <a:xfrm>
            <a:off x="6757037" y="4125502"/>
            <a:ext cx="3374738" cy="20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4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0" y="1471777"/>
            <a:ext cx="9124273" cy="19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Emergency Generators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Agricultural Irrigation Pump Electrification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3709585" y="547716"/>
            <a:ext cx="477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481BE1-E9BB-8401-3B0B-454E342F6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511" y="3612197"/>
            <a:ext cx="2950200" cy="2787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3B0F1-E7BE-558C-57DA-BC30B2E8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47" r="-269"/>
          <a:stretch/>
        </p:blipFill>
        <p:spPr>
          <a:xfrm>
            <a:off x="7558312" y="1471777"/>
            <a:ext cx="4460739" cy="41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9D16-C44E-F9DA-BC35-BF00FE10F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7B18D-87F5-340A-ABF8-AB7E8A99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D2FA8-0889-76A3-F2A8-9936994B1B23}"/>
              </a:ext>
            </a:extLst>
          </p:cNvPr>
          <p:cNvSpPr txBox="1"/>
          <p:nvPr/>
        </p:nvSpPr>
        <p:spPr>
          <a:xfrm>
            <a:off x="0" y="1471777"/>
            <a:ext cx="9124273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Generadores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estacionarios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emergencia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Electrificación de bombas de irrigación agrícola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233DF-E9A3-DF2C-4C5A-4EC428C2D736}"/>
              </a:ext>
            </a:extLst>
          </p:cNvPr>
          <p:cNvSpPr txBox="1"/>
          <p:nvPr/>
        </p:nvSpPr>
        <p:spPr>
          <a:xfrm>
            <a:off x="3709585" y="547716"/>
            <a:ext cx="477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 </a:t>
            </a:r>
            <a:r>
              <a:rPr lang="en-U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estacionarias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804DC4-95C9-8AAD-2DA9-DDEF07C55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433" y="1471777"/>
            <a:ext cx="3436021" cy="3246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7C7554-5C4F-E80F-81A8-455214DF74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47" r="-269"/>
          <a:stretch/>
        </p:blipFill>
        <p:spPr>
          <a:xfrm>
            <a:off x="1856904" y="3292464"/>
            <a:ext cx="3448994" cy="32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9B5A9-C152-8D9E-A0E1-D021A6CD1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C67E9-A9B6-1F3B-B39B-21872424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D883C-7217-B627-0CCA-51ED99236E11}"/>
              </a:ext>
            </a:extLst>
          </p:cNvPr>
          <p:cNvSpPr txBox="1"/>
          <p:nvPr/>
        </p:nvSpPr>
        <p:spPr>
          <a:xfrm>
            <a:off x="-785813" y="2051110"/>
            <a:ext cx="805338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stations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Expansion or upgrade of existing station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Funds Level 2 and higher charging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medium and Heavy-duty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6A3B8-F021-79BB-E16F-FC1F9EF3A8CA}"/>
              </a:ext>
            </a:extLst>
          </p:cNvPr>
          <p:cNvSpPr txBox="1"/>
          <p:nvPr/>
        </p:nvSpPr>
        <p:spPr>
          <a:xfrm>
            <a:off x="2419768" y="402877"/>
            <a:ext cx="735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Battery Charging 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2EBDF-495A-548D-1F48-744FCF8C0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44" y="2324200"/>
            <a:ext cx="3902515" cy="28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7218C-0A2C-5F84-D5B6-F50EC279B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9BF6E-940D-7ECD-B92D-549039A6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22010-C5D4-1D46-F9DB-F382CAD008FA}"/>
              </a:ext>
            </a:extLst>
          </p:cNvPr>
          <p:cNvSpPr txBox="1"/>
          <p:nvPr/>
        </p:nvSpPr>
        <p:spPr>
          <a:xfrm>
            <a:off x="-510606" y="2324200"/>
            <a:ext cx="8053388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Nuevas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estaciones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Ampliación o mejora de estación existente.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Carga de nivel 2 y superior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Centrarse en servicio mediano y pesado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D0041-BB38-5EE7-7325-321A49168383}"/>
              </a:ext>
            </a:extLst>
          </p:cNvPr>
          <p:cNvSpPr txBox="1"/>
          <p:nvPr/>
        </p:nvSpPr>
        <p:spPr>
          <a:xfrm>
            <a:off x="1146698" y="866975"/>
            <a:ext cx="9223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Estaciones de carga de baterías</a:t>
            </a:r>
            <a:endParaRPr lang="en-US" sz="48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06586-A781-5433-5755-BC00CD20A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44" y="2324200"/>
            <a:ext cx="3902515" cy="28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2FC0-59C5-D6E1-FE11-D0762451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900F42-644F-366B-0EC8-B90A31BC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37" y="2215613"/>
            <a:ext cx="5165058" cy="3659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17904-83BA-C9BF-CD93-D3696115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6314" y="-47708"/>
            <a:ext cx="14311901" cy="1843451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Potential Projects:</a:t>
            </a:r>
            <a:endParaRPr lang="en-US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CC51-05C6-A2E5-B943-53C3BC12A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275" y="941702"/>
            <a:ext cx="11884725" cy="10743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Battery Charging Stations in disadvantaged (green) and low-income (blue)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F5B4F-6F23-15E7-79F1-AF833053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91023-48C0-1707-B3C0-1B54E71B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15" y="2174678"/>
            <a:ext cx="4162717" cy="4458365"/>
          </a:xfrm>
          <a:prstGeom prst="rect">
            <a:avLst/>
          </a:prstGeom>
        </p:spPr>
      </p:pic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492E66E-AC04-3088-CA1D-263861C596CA}"/>
              </a:ext>
            </a:extLst>
          </p:cNvPr>
          <p:cNvSpPr/>
          <p:nvPr/>
        </p:nvSpPr>
        <p:spPr>
          <a:xfrm rot="1894489">
            <a:off x="9406327" y="3673672"/>
            <a:ext cx="412467" cy="56145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72448-0E77-A477-7D63-F7222BB48164}"/>
              </a:ext>
            </a:extLst>
          </p:cNvPr>
          <p:cNvSpPr txBox="1"/>
          <p:nvPr/>
        </p:nvSpPr>
        <p:spPr>
          <a:xfrm>
            <a:off x="9935255" y="4096084"/>
            <a:ext cx="947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Hollister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E28EA-B950-F7FE-FF0D-20C048B36E48}"/>
              </a:ext>
            </a:extLst>
          </p:cNvPr>
          <p:cNvSpPr txBox="1"/>
          <p:nvPr/>
        </p:nvSpPr>
        <p:spPr>
          <a:xfrm>
            <a:off x="2619019" y="4147669"/>
            <a:ext cx="8169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</a:t>
            </a: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55DC2EFB-9133-0A01-05CA-62A90A1AB034}"/>
              </a:ext>
            </a:extLst>
          </p:cNvPr>
          <p:cNvSpPr/>
          <p:nvPr/>
        </p:nvSpPr>
        <p:spPr>
          <a:xfrm rot="1894489">
            <a:off x="2749055" y="3392497"/>
            <a:ext cx="423315" cy="616374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4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1463725" y="1458337"/>
            <a:ext cx="92645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information about Community Air Protection Program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(CAPP)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incentive grants.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Seek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input on program priorities.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971549" y="498475"/>
            <a:ext cx="1024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Workshop Goals</a:t>
            </a:r>
            <a:endParaRPr lang="en-US" sz="4000" b="1" u="sng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1C1-8154-7C7D-C0B6-8B765A6DD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8B74BA-6423-A9A2-B8E1-A1D21F0DF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37" y="2215613"/>
            <a:ext cx="5165058" cy="3659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744027-675E-83FD-9BCF-6536EE8C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6314" y="90105"/>
            <a:ext cx="14311901" cy="1021082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sz="5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potenciales</a:t>
            </a:r>
            <a:r>
              <a:rPr lang="en-US" sz="5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futuros</a:t>
            </a:r>
            <a:r>
              <a:rPr lang="en-US" sz="5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en-US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B55A0-6F5C-309C-16AF-BD78C80C4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37" y="506027"/>
            <a:ext cx="11884725" cy="150999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s-ES" sz="3200" dirty="0"/>
              <a:t>Estaciones de carga de baterías en comunidades desfavorecidas (verde) y de bajos ingresos (azul)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C656A-06DF-634F-ED3F-2296D962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6A7944-6785-074B-2C00-4444E923E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15" y="2174678"/>
            <a:ext cx="4162717" cy="4458365"/>
          </a:xfrm>
          <a:prstGeom prst="rect">
            <a:avLst/>
          </a:prstGeom>
        </p:spPr>
      </p:pic>
      <p:sp>
        <p:nvSpPr>
          <p:cNvPr id="10" name="Lightning Bolt 9">
            <a:extLst>
              <a:ext uri="{FF2B5EF4-FFF2-40B4-BE49-F238E27FC236}">
                <a16:creationId xmlns:a16="http://schemas.microsoft.com/office/drawing/2014/main" id="{2257399F-BEA4-2605-5C34-2815D5AB13C8}"/>
              </a:ext>
            </a:extLst>
          </p:cNvPr>
          <p:cNvSpPr/>
          <p:nvPr/>
        </p:nvSpPr>
        <p:spPr>
          <a:xfrm rot="1894489">
            <a:off x="9406327" y="3673672"/>
            <a:ext cx="412467" cy="56145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47789-C503-83CE-F521-2F6D32F7CBD4}"/>
              </a:ext>
            </a:extLst>
          </p:cNvPr>
          <p:cNvSpPr txBox="1"/>
          <p:nvPr/>
        </p:nvSpPr>
        <p:spPr>
          <a:xfrm>
            <a:off x="9935255" y="4096084"/>
            <a:ext cx="947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Hollister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3F346-78D9-C47A-CF9B-D4F7E8F2F23A}"/>
              </a:ext>
            </a:extLst>
          </p:cNvPr>
          <p:cNvSpPr txBox="1"/>
          <p:nvPr/>
        </p:nvSpPr>
        <p:spPr>
          <a:xfrm>
            <a:off x="2619019" y="4147669"/>
            <a:ext cx="8169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</a:t>
            </a: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E68AA937-3049-8B7D-D668-88F0DCE83476}"/>
              </a:ext>
            </a:extLst>
          </p:cNvPr>
          <p:cNvSpPr/>
          <p:nvPr/>
        </p:nvSpPr>
        <p:spPr>
          <a:xfrm rot="1894489">
            <a:off x="2749055" y="3392497"/>
            <a:ext cx="423315" cy="616374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60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574505" y="1474364"/>
            <a:ext cx="7397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Schools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(Cal. Const. Art. 16 § 5 and Art. 9 § 8)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Grades K-12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Project Types: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Filtration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Lawn &amp; Garden Equipment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Furniture - Composite Wood Products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Grant: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Filters – Up to 100%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Standalone – Up to 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3876953" y="495844"/>
            <a:ext cx="443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Schools</a:t>
            </a:r>
          </a:p>
        </p:txBody>
      </p:sp>
      <p:pic>
        <p:nvPicPr>
          <p:cNvPr id="10" name="Picture 9" descr="A white box with black dots on it&#10;&#10;Description automatically generated">
            <a:extLst>
              <a:ext uri="{FF2B5EF4-FFF2-40B4-BE49-F238E27FC236}">
                <a16:creationId xmlns:a16="http://schemas.microsoft.com/office/drawing/2014/main" id="{00F4D79F-4995-98EC-FC4A-643C3691A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26398" r="-1358"/>
          <a:stretch/>
        </p:blipFill>
        <p:spPr>
          <a:xfrm>
            <a:off x="7710310" y="1579263"/>
            <a:ext cx="3454399" cy="380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667C4-2616-1931-FD1D-4912905C5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2C278-F7FE-82BC-4762-69014C6E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E1339-ADFD-77BF-B323-15403DCB2AF8}"/>
              </a:ext>
            </a:extLst>
          </p:cNvPr>
          <p:cNvSpPr txBox="1"/>
          <p:nvPr/>
        </p:nvSpPr>
        <p:spPr>
          <a:xfrm>
            <a:off x="522746" y="1033838"/>
            <a:ext cx="7397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Escuelas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públicas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(Cal. Const. Art. 16 § 5 and Art. 9 § 8)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Grados K-12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Ejemplos de tipos de proyectos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Transportación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Filtración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Equipos de cero emisiones para césped y jardín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Mobiliario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escolar -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madera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compuesta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Subvención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máxima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Filtros individuales de aire: hasta 100%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Filtros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independientes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hasta 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67E44-2A94-D639-CACA-7B6B9B7DCB34}"/>
              </a:ext>
            </a:extLst>
          </p:cNvPr>
          <p:cNvSpPr txBox="1"/>
          <p:nvPr/>
        </p:nvSpPr>
        <p:spPr>
          <a:xfrm>
            <a:off x="3876953" y="252606"/>
            <a:ext cx="443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Escuelas</a:t>
            </a:r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públicas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white box with black dots on it&#10;&#10;Description automatically generated">
            <a:extLst>
              <a:ext uri="{FF2B5EF4-FFF2-40B4-BE49-F238E27FC236}">
                <a16:creationId xmlns:a16="http://schemas.microsoft.com/office/drawing/2014/main" id="{B644EB01-9032-74AF-12A1-BB4AF3020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26398" r="-1358"/>
          <a:stretch/>
        </p:blipFill>
        <p:spPr>
          <a:xfrm>
            <a:off x="7667178" y="1670807"/>
            <a:ext cx="3454399" cy="380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1216617" y="493843"/>
            <a:ext cx="9758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Delivered ZE School Buses To Eligible School Districts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288E4-A963-61BC-EB90-99A0AD8AEE85}"/>
              </a:ext>
            </a:extLst>
          </p:cNvPr>
          <p:cNvSpPr txBox="1"/>
          <p:nvPr/>
        </p:nvSpPr>
        <p:spPr>
          <a:xfrm>
            <a:off x="6000749" y="1140888"/>
            <a:ext cx="6017957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Alisal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Chualar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Gonzales Unified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Greenfield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Oak Elementary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Monterey County Office of Education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Antonio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Cruz City Schools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Rita Union School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E2278-DC94-ABCB-E8AB-98F5C0D9E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107"/>
          <a:stretch/>
        </p:blipFill>
        <p:spPr>
          <a:xfrm>
            <a:off x="620969" y="2552699"/>
            <a:ext cx="4517648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A664F-8EB1-6F7C-4B94-BF4102D6F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D128E-5C93-0D48-CAB8-2D9F3623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86D65-307F-503B-6ACC-64E1D2B94C43}"/>
              </a:ext>
            </a:extLst>
          </p:cNvPr>
          <p:cNvSpPr txBox="1"/>
          <p:nvPr/>
        </p:nvSpPr>
        <p:spPr>
          <a:xfrm>
            <a:off x="384886" y="403669"/>
            <a:ext cx="11231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Autobuses escolares de cero emisiones entregados a distritos escolares elegibles</a:t>
            </a:r>
            <a:endParaRPr lang="en-US" sz="32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1A6D7-1025-C601-AC51-97D9821FEE22}"/>
              </a:ext>
            </a:extLst>
          </p:cNvPr>
          <p:cNvSpPr txBox="1"/>
          <p:nvPr/>
        </p:nvSpPr>
        <p:spPr>
          <a:xfrm>
            <a:off x="5423806" y="1480887"/>
            <a:ext cx="6017957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Alisal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Chualar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Gonzales Unified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Greenfield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Oak Elementary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Monterey County Office of Education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Antonio Union School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Cruz City Schools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Rita Union School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CEAFF-1B17-B3E8-34CB-AF4F9D13C9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107"/>
          <a:stretch/>
        </p:blipFill>
        <p:spPr>
          <a:xfrm>
            <a:off x="620969" y="2552699"/>
            <a:ext cx="4517648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1069422" y="1764271"/>
            <a:ext cx="100531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projects: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Land-use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transportation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Bicycle and pedestrian infrastructure 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Route planning for truck and freight goods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public transit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1723155" y="617264"/>
            <a:ext cx="8745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Agency Partnership Projects</a:t>
            </a:r>
          </a:p>
        </p:txBody>
      </p:sp>
    </p:spTree>
    <p:extLst>
      <p:ext uri="{BB962C8B-B14F-4D97-AF65-F5344CB8AC3E}">
        <p14:creationId xmlns:p14="http://schemas.microsoft.com/office/powerpoint/2010/main" val="32095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698740" y="1764271"/>
            <a:ext cx="10757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Ejemplos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tierra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Transporte active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Planificación de infraestructuras para bicicletas y peatones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Planificación de rutas para camiones y cargas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Aumentar el acceso al transporte público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440757" y="468505"/>
            <a:ext cx="11310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de asociación con agencias locales</a:t>
            </a:r>
            <a:endParaRPr lang="en-US" sz="44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95B1B-AC7E-6642-9D49-3E30E47E6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3010-091C-77D5-9B3F-D1A5EAAB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361435"/>
            <a:ext cx="116014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Bicycle Network Improvements</a:t>
            </a:r>
            <a:b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Downtown Watsonville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01043-DDF8-3A75-251C-432A591A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3B532-F6E8-A5E1-6702-FD61EFA4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246" y="2143760"/>
            <a:ext cx="6453505" cy="42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0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BB18-691F-5E6A-7418-31A2DE6F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4F57-039D-274A-1433-E87F9000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361435"/>
            <a:ext cx="1160145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Mejoras en la red de bicicletas en el centro de </a:t>
            </a:r>
            <a:r>
              <a:rPr lang="es-E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Watsonville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E76C5-B848-E172-9226-79637286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8885D-78F7-DDF9-1599-07AABFFE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246" y="2143760"/>
            <a:ext cx="6453505" cy="42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18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E858-B64C-FFF4-74CF-01875259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331" y="3206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Cypress Knolls Abatement and Green Space</a:t>
            </a:r>
            <a:b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Future Project – City of Marina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3BE55A-CC3D-1D21-2D18-48CA0F1C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190" y="1825625"/>
            <a:ext cx="5681619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19059-0E48-1AA9-9C90-79A1B39F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2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0488B-69F9-A5C2-7ED6-73B41A009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A8AEC-3233-3E4A-969C-E4BA2FAE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F7CAB-E5AD-D3C7-7D9B-096DBDC618AF}"/>
              </a:ext>
            </a:extLst>
          </p:cNvPr>
          <p:cNvSpPr txBox="1"/>
          <p:nvPr/>
        </p:nvSpPr>
        <p:spPr>
          <a:xfrm>
            <a:off x="1463725" y="1505396"/>
            <a:ext cx="92645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Proporcionar información sobre las subvenciones de incentivos del Programa de Protección del Aire en la Comunidad (CAPP).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Buscar opiniones del público sobre las prioridades del programa.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A1344-523F-067B-DEAA-8D400A4E629E}"/>
              </a:ext>
            </a:extLst>
          </p:cNvPr>
          <p:cNvSpPr txBox="1"/>
          <p:nvPr/>
        </p:nvSpPr>
        <p:spPr>
          <a:xfrm>
            <a:off x="971549" y="593725"/>
            <a:ext cx="1024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Objetivos</a:t>
            </a: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taller</a:t>
            </a:r>
          </a:p>
        </p:txBody>
      </p:sp>
    </p:spTree>
    <p:extLst>
      <p:ext uri="{BB962C8B-B14F-4D97-AF65-F5344CB8AC3E}">
        <p14:creationId xmlns:p14="http://schemas.microsoft.com/office/powerpoint/2010/main" val="38319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0BBC-01F3-9BC9-E764-C733F6BF1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C3D5-3E8B-1339-C548-FE66AC0B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331" y="320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Disminución</a:t>
            </a:r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espacios verdes en </a:t>
            </a:r>
            <a:r>
              <a:rPr lang="es-E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Cypress</a:t>
            </a:r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Knolls</a:t>
            </a:r>
            <a:b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Potencial proyecto futuro – Ciudad de Marina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A47B69-FBD6-3289-9DA4-712235D1F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190" y="1825625"/>
            <a:ext cx="5681619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C1D3C-0834-0E53-5675-890A9758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27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8B110-450B-51E4-80C2-9A2B1B87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7726-C9F6-2C85-B28D-ED1D223E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86" y="289520"/>
            <a:ext cx="1185922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Greening and Vegetative Barriers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D4DF6-8037-3763-C961-2AB402E9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182DB-4EDE-F6A9-2DAA-E12BF30E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564" y="1507441"/>
            <a:ext cx="3096475" cy="3648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884B6-A852-18D9-ABF8-A27A31752152}"/>
              </a:ext>
            </a:extLst>
          </p:cNvPr>
          <p:cNvSpPr txBox="1"/>
          <p:nvPr/>
        </p:nvSpPr>
        <p:spPr>
          <a:xfrm>
            <a:off x="353962" y="1622457"/>
            <a:ext cx="8200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Community Greening - Convert existing built environments into green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Vegetative Barriers - Roadside barriers to improve near-road air quality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7D8E0-A12E-5168-6814-2C5C2CA9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14" y="4019890"/>
            <a:ext cx="5206538" cy="27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8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96AEF-84B0-5205-D457-344CAB2F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01E1-728D-CD33-8D5F-46F880F6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86" y="229247"/>
            <a:ext cx="11859228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de </a:t>
            </a:r>
            <a:r>
              <a:rPr lang="es-E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enverdecimiento</a:t>
            </a:r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comunitario y barreras vegetativas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404CE-5859-09EC-D992-8BD9AFC48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00B7C-10E9-6AD0-9D1B-BD5D06A8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471548"/>
            <a:ext cx="3120887" cy="3677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8D3D1-90D1-9295-9A0E-1F04250BC94F}"/>
              </a:ext>
            </a:extLst>
          </p:cNvPr>
          <p:cNvSpPr txBox="1"/>
          <p:nvPr/>
        </p:nvSpPr>
        <p:spPr>
          <a:xfrm>
            <a:off x="390369" y="1638072"/>
            <a:ext cx="8323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err="1"/>
              <a:t>Enverdecimiento</a:t>
            </a:r>
            <a:r>
              <a:rPr lang="es-ES" sz="2800" dirty="0"/>
              <a:t> comunitario - Convertir los entornos construidos existentes en espacios verdes.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5CF3E-BF5F-DB0C-A890-05D3C471ED01}"/>
              </a:ext>
            </a:extLst>
          </p:cNvPr>
          <p:cNvSpPr txBox="1"/>
          <p:nvPr/>
        </p:nvSpPr>
        <p:spPr>
          <a:xfrm>
            <a:off x="390369" y="3046056"/>
            <a:ext cx="8359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Barreras vegetativas - barreras en las carreteras para mejorar la calidad del aire cerca de las carreteras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FBB34-E893-406A-5D9C-9A38FBB9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857" y="4147087"/>
            <a:ext cx="5224511" cy="27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0F05-2FED-45F0-0A8F-9656A30F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12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Dial-A-Ride Replacement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4CA1-28B4-A3FF-7962-C8DAA12CD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859" y="1290966"/>
            <a:ext cx="9594281" cy="4167188"/>
          </a:xfrm>
        </p:spPr>
        <p:txBody>
          <a:bodyPr>
            <a:normAutofit/>
          </a:bodyPr>
          <a:lstStyle/>
          <a:p>
            <a:r>
              <a:rPr lang="en-US" sz="2400" dirty="0"/>
              <a:t>Several local public agencies and other entities provide door-to-door transportation service programs</a:t>
            </a:r>
          </a:p>
          <a:p>
            <a:r>
              <a:rPr lang="en-US" sz="2400" dirty="0"/>
              <a:t>These projects would replace fossil fuel vehicles used in these service programs for electric vehicles</a:t>
            </a:r>
          </a:p>
          <a:p>
            <a:r>
              <a:rPr lang="en-US" sz="2400" dirty="0"/>
              <a:t>Funding covers 100% of the cost of new electric vehicles and new hybrid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CD349-C42D-E7B4-FB99-29E79133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8B6B0-506B-13B7-4FD7-0467F143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7" y="3800021"/>
            <a:ext cx="2494665" cy="134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181AA8-8521-296A-8A27-7254A1C8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24" y="5210025"/>
            <a:ext cx="3718272" cy="985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B327D-6D83-7C0A-C163-D144EDDE1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37" y="4132538"/>
            <a:ext cx="3801005" cy="74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D334D-EA64-D30D-8A85-69004668CE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928" b="4529"/>
          <a:stretch/>
        </p:blipFill>
        <p:spPr>
          <a:xfrm>
            <a:off x="7336877" y="4113879"/>
            <a:ext cx="4673729" cy="1724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E1FB6C-E3E7-9CCE-6DE1-62937044B6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850" b="850"/>
          <a:stretch/>
        </p:blipFill>
        <p:spPr>
          <a:xfrm>
            <a:off x="7336877" y="4113879"/>
            <a:ext cx="2486637" cy="8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8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6E16-3150-CC7A-F900-44DAE27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C395-E989-79F5-1557-BF275A15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14" y="334964"/>
            <a:ext cx="8807570" cy="1221180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de reemplazo de Dial-A-</a:t>
            </a:r>
            <a:r>
              <a:rPr lang="es-E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es-E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(Llamar a un viaje)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41CE8-DCF1-E8D3-FF3D-35E6C311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86" y="1745258"/>
            <a:ext cx="8401049" cy="4167188"/>
          </a:xfrm>
        </p:spPr>
        <p:txBody>
          <a:bodyPr>
            <a:normAutofit/>
          </a:bodyPr>
          <a:lstStyle/>
          <a:p>
            <a:r>
              <a:rPr lang="es-ES" sz="2400" dirty="0"/>
              <a:t>Varias agencias públicas locales y otras entidades </a:t>
            </a:r>
            <a:r>
              <a:rPr lang="es-ES" sz="2400" dirty="0" err="1"/>
              <a:t>proporcianan</a:t>
            </a:r>
            <a:r>
              <a:rPr lang="es-ES" sz="2400" dirty="0"/>
              <a:t> programas de servicios de transporte puerta a puerta.</a:t>
            </a:r>
          </a:p>
          <a:p>
            <a:r>
              <a:rPr lang="es-ES" sz="2400" dirty="0"/>
              <a:t>Estos proyectos reemplazarían los vehículos de combustible fósil utilizados en estos programas de servicio por vehículos eléctricos.</a:t>
            </a:r>
          </a:p>
          <a:p>
            <a:r>
              <a:rPr lang="es-ES" sz="2400" dirty="0"/>
              <a:t>La financiación cubre el 100% del coste de los nuevos vehículos eléctricos y los nuevos vehículos híbridos.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A4C79-AA79-3B6A-6DFC-A25AFAB9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A7A5C-5073-B6B8-3CF2-65F02E2E9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59" y="4921708"/>
            <a:ext cx="1838582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F1A7C-FAC9-4E2C-C884-63F1632CE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197" y="5021735"/>
            <a:ext cx="2981741" cy="790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2A640-355E-2E99-3C4A-269FAA5BC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278" y="5021735"/>
            <a:ext cx="3801005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9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9E088-CAFF-3824-BAF0-446E5AE2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1A306-E5BC-C5CD-5829-AC386FE9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B8951-CD6E-A722-479B-30FC7F804B38}"/>
              </a:ext>
            </a:extLst>
          </p:cNvPr>
          <p:cNvSpPr txBox="1"/>
          <p:nvPr/>
        </p:nvSpPr>
        <p:spPr>
          <a:xfrm>
            <a:off x="1223318" y="136525"/>
            <a:ext cx="974536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Projects: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Battery Charging Stations: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 Valley Solid Waste Authority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County of San Benito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Off-road construction and agricultural equipment replacements: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Rancho Royal Oak Farms, LLC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A&amp;S Metals, Inc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Aptos Berry Farms, Inc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 of Marina, and several more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Under Contract: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Zero-emission school bus replacements: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Monterey County Office of Education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Off-road agricultural equipment replacements: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Scattini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Sons</a:t>
            </a:r>
          </a:p>
          <a:p>
            <a:pPr algn="ctr"/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A school bus">
            <a:extLst>
              <a:ext uri="{FF2B5EF4-FFF2-40B4-BE49-F238E27FC236}">
                <a16:creationId xmlns:a16="http://schemas.microsoft.com/office/drawing/2014/main" id="{18903987-9E3D-97A3-1371-E3E0D64C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447" y="1880118"/>
            <a:ext cx="1953589" cy="1953589"/>
          </a:xfrm>
          <a:prstGeom prst="rect">
            <a:avLst/>
          </a:prstGeom>
        </p:spPr>
      </p:pic>
      <p:pic>
        <p:nvPicPr>
          <p:cNvPr id="16" name="Graphic 15" descr="Tractor with solid fill">
            <a:extLst>
              <a:ext uri="{FF2B5EF4-FFF2-40B4-BE49-F238E27FC236}">
                <a16:creationId xmlns:a16="http://schemas.microsoft.com/office/drawing/2014/main" id="{C956956B-AE8F-E9DE-CAF8-36BE3B3AA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821" y="4084560"/>
            <a:ext cx="1429957" cy="1429957"/>
          </a:xfrm>
          <a:prstGeom prst="rect">
            <a:avLst/>
          </a:prstGeom>
        </p:spPr>
      </p:pic>
      <p:pic>
        <p:nvPicPr>
          <p:cNvPr id="23" name="Graphic 22" descr="Electric car with solid fill">
            <a:extLst>
              <a:ext uri="{FF2B5EF4-FFF2-40B4-BE49-F238E27FC236}">
                <a16:creationId xmlns:a16="http://schemas.microsoft.com/office/drawing/2014/main" id="{9D82EF9C-D91D-B453-19B0-FA3630102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6608" y="0"/>
            <a:ext cx="1629265" cy="162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F1BD2-CEE7-49E1-CA37-0D602CCB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469C6-0D79-8346-C1A9-40C13A08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D7D7B-E0AB-5E43-1F6D-AD8F0B039D44}"/>
              </a:ext>
            </a:extLst>
          </p:cNvPr>
          <p:cNvSpPr txBox="1"/>
          <p:nvPr/>
        </p:nvSpPr>
        <p:spPr>
          <a:xfrm>
            <a:off x="1223318" y="136525"/>
            <a:ext cx="974536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potenciales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Estaciones de carga de baterías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Autoridad de Residuos Sólidos del Valle de Salinas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Condado de San Benito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Reemplazos de equipos de construcción y agrícolas todoterreno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Rancho Royal Oak Farms, LLC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A&amp;S Metals, Inc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Aptos Berry Farms, Inc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Ciudad de Marina, y varios más.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2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bajo </a:t>
            </a:r>
            <a:r>
              <a:rPr lang="en-US" sz="32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Reemplazos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autobuses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escolares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cero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emisiones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Oficina de Educación del Condado de Monterey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Reemplazos de equipos agrícolas todoterreno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Scattini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Sons</a:t>
            </a:r>
          </a:p>
        </p:txBody>
      </p:sp>
      <p:pic>
        <p:nvPicPr>
          <p:cNvPr id="11" name="Graphic 10" descr="A school bus">
            <a:extLst>
              <a:ext uri="{FF2B5EF4-FFF2-40B4-BE49-F238E27FC236}">
                <a16:creationId xmlns:a16="http://schemas.microsoft.com/office/drawing/2014/main" id="{41DFEA26-5423-3DAB-5867-DE9034838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447" y="1880118"/>
            <a:ext cx="1953589" cy="1953589"/>
          </a:xfrm>
          <a:prstGeom prst="rect">
            <a:avLst/>
          </a:prstGeom>
        </p:spPr>
      </p:pic>
      <p:pic>
        <p:nvPicPr>
          <p:cNvPr id="16" name="Graphic 15" descr="Tractor with solid fill">
            <a:extLst>
              <a:ext uri="{FF2B5EF4-FFF2-40B4-BE49-F238E27FC236}">
                <a16:creationId xmlns:a16="http://schemas.microsoft.com/office/drawing/2014/main" id="{3237E550-B312-8098-FE34-AF7DFEDBC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821" y="4084560"/>
            <a:ext cx="1429957" cy="1429957"/>
          </a:xfrm>
          <a:prstGeom prst="rect">
            <a:avLst/>
          </a:prstGeom>
        </p:spPr>
      </p:pic>
      <p:pic>
        <p:nvPicPr>
          <p:cNvPr id="23" name="Graphic 22" descr="Electric car with solid fill">
            <a:extLst>
              <a:ext uri="{FF2B5EF4-FFF2-40B4-BE49-F238E27FC236}">
                <a16:creationId xmlns:a16="http://schemas.microsoft.com/office/drawing/2014/main" id="{2251D6A3-B2C5-95C6-1501-40F4C4D7C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6608" y="0"/>
            <a:ext cx="1629265" cy="162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D342-1A27-D6AB-0713-C4E4ED9D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F915F-6019-9AD9-10DF-BEA9C27D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D89C2-B16A-C8C8-E261-8CEF1473F2DB}"/>
              </a:ext>
            </a:extLst>
          </p:cNvPr>
          <p:cNvSpPr txBox="1"/>
          <p:nvPr/>
        </p:nvSpPr>
        <p:spPr>
          <a:xfrm>
            <a:off x="301385" y="190943"/>
            <a:ext cx="74100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/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Preguntas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Prioritization /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Priorización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Comments /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Comentarios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D17899-6219-36F0-459B-546B2FA1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37824"/>
              </p:ext>
            </p:extLst>
          </p:nvPr>
        </p:nvGraphicFramePr>
        <p:xfrm>
          <a:off x="9191624" y="127000"/>
          <a:ext cx="2905125" cy="6492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22640078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Planning Division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MBARD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(831) 647-9411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343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Michael Purugganan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Air Quality Technician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(831) 718-8045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mpurugganan@mbard.org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173549"/>
                  </a:ext>
                </a:extLst>
              </a:tr>
              <a:tr h="88882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Eli Lessman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Air Quality Planner I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(831) 718-8029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elessman@mbard.org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13489"/>
                  </a:ext>
                </a:extLst>
              </a:tr>
              <a:tr h="88882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Shawn Boyle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Planning &amp; Air Monitoring Supervisor</a:t>
                      </a:r>
                    </a:p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(831) 718-8016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sboyle@mbard.org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815935"/>
                  </a:ext>
                </a:extLst>
              </a:tr>
              <a:tr h="888828"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David Frisbey</a:t>
                      </a:r>
                    </a:p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Planning &amp; Air Monitoring Division Manager</a:t>
                      </a:r>
                    </a:p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(831) 718-8016</a:t>
                      </a:r>
                    </a:p>
                    <a:p>
                      <a:pPr algn="l"/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dfrisbey@mbard.org</a:t>
                      </a: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1944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12FCCCD-79D0-2C6D-6568-264CF5E6BDA5}"/>
              </a:ext>
            </a:extLst>
          </p:cNvPr>
          <p:cNvSpPr txBox="1"/>
          <p:nvPr/>
        </p:nvSpPr>
        <p:spPr>
          <a:xfrm>
            <a:off x="838200" y="6260597"/>
            <a:ext cx="952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Webpage: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www.mbard.org/AB-617-Community-Air-Protection </a:t>
            </a:r>
            <a:endParaRPr lang="en-US" sz="2000" b="1" dirty="0">
              <a:solidFill>
                <a:srgbClr val="0070C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qr code with blue squares&#10;&#10;Description automatically generated">
            <a:extLst>
              <a:ext uri="{FF2B5EF4-FFF2-40B4-BE49-F238E27FC236}">
                <a16:creationId xmlns:a16="http://schemas.microsoft.com/office/drawing/2014/main" id="{B751F7FF-275E-9C45-F381-5CF28ECBE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97293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590550" y="1281636"/>
            <a:ext cx="10944225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State legislation directs funding to reduce criteria pollutants and toxic air contaminants in priority populations more than required by law or regulation. </a:t>
            </a:r>
          </a:p>
          <a:p>
            <a:pPr marL="8001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Priorities: </a:t>
            </a:r>
          </a:p>
          <a:p>
            <a:pPr marL="125730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Disadvantaged Communities (DACs)</a:t>
            </a:r>
          </a:p>
          <a:p>
            <a:pPr marL="125730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Low-Income Communities (LI)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-43615" y="393700"/>
            <a:ext cx="1227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 Information</a:t>
            </a:r>
            <a:endParaRPr lang="en-US" sz="3600" b="1" u="sng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BC0B3-108D-E6BD-07BE-DE31C6F5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0455A-DAB5-4D94-CB25-8813CBD6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DA2BF-BF5F-BA2B-9C88-33AB683E54B0}"/>
              </a:ext>
            </a:extLst>
          </p:cNvPr>
          <p:cNvSpPr txBox="1"/>
          <p:nvPr/>
        </p:nvSpPr>
        <p:spPr>
          <a:xfrm>
            <a:off x="733425" y="672036"/>
            <a:ext cx="1076325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legislación del estado de CA dirige los fondos para reducir los contaminantes criterios y los contaminantes tóxicos del aire en </a:t>
            </a:r>
            <a:r>
              <a:rPr lang="es-E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poblaciónes</a:t>
            </a: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prioritarias más de lo requerido por la ley o el reglamento.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Prioridades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125730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Comunidades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desfavorecidas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(DACs)</a:t>
            </a:r>
          </a:p>
          <a:p>
            <a:pPr marL="125730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Comunidades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bajos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ingresos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(LI)</a:t>
            </a:r>
          </a:p>
          <a:p>
            <a:pPr marL="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EEDD6-F45D-2DF1-430D-A091E2A56F9B}"/>
              </a:ext>
            </a:extLst>
          </p:cNvPr>
          <p:cNvSpPr txBox="1"/>
          <p:nvPr/>
        </p:nvSpPr>
        <p:spPr>
          <a:xfrm>
            <a:off x="-43615" y="136525"/>
            <a:ext cx="1227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6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antecedentes</a:t>
            </a:r>
            <a:endParaRPr lang="en-US" sz="36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9EF07-A29D-CB51-85FB-82E513EE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-13111"/>
            <a:ext cx="5705475" cy="68711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1559114" y="-50478"/>
            <a:ext cx="465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Eligible Census Tracts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85995-EE93-0D84-029A-C555DA54E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64" y="762552"/>
            <a:ext cx="4393580" cy="5236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B56589-F95F-C3C0-E484-E66837F9C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4821"/>
            <a:ext cx="1805232" cy="315450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9CC580-3726-CCFF-C3FA-ABFAF434045B}"/>
              </a:ext>
            </a:extLst>
          </p:cNvPr>
          <p:cNvSpPr txBox="1"/>
          <p:nvPr/>
        </p:nvSpPr>
        <p:spPr>
          <a:xfrm>
            <a:off x="9828824" y="1403564"/>
            <a:ext cx="9254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Watsonville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B201C4-5BCA-E375-91F3-925E98666DA0}"/>
              </a:ext>
            </a:extLst>
          </p:cNvPr>
          <p:cNvSpPr txBox="1"/>
          <p:nvPr/>
        </p:nvSpPr>
        <p:spPr>
          <a:xfrm>
            <a:off x="11167818" y="5164437"/>
            <a:ext cx="6109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B349C-D306-3B10-1929-7F9F253222CA}"/>
              </a:ext>
            </a:extLst>
          </p:cNvPr>
          <p:cNvSpPr txBox="1"/>
          <p:nvPr/>
        </p:nvSpPr>
        <p:spPr>
          <a:xfrm>
            <a:off x="9371959" y="4900782"/>
            <a:ext cx="63897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A1FEC-9862-7BCE-5F71-7507AD6E0E49}"/>
              </a:ext>
            </a:extLst>
          </p:cNvPr>
          <p:cNvSpPr txBox="1"/>
          <p:nvPr/>
        </p:nvSpPr>
        <p:spPr>
          <a:xfrm>
            <a:off x="3326894" y="1680726"/>
            <a:ext cx="9254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Watsonville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B7A66-E06C-83D7-0B36-8D085D691CF1}"/>
              </a:ext>
            </a:extLst>
          </p:cNvPr>
          <p:cNvSpPr txBox="1"/>
          <p:nvPr/>
        </p:nvSpPr>
        <p:spPr>
          <a:xfrm>
            <a:off x="3153163" y="4457619"/>
            <a:ext cx="63897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F1EFD-5171-F47D-7293-DDB8F6507CFD}"/>
              </a:ext>
            </a:extLst>
          </p:cNvPr>
          <p:cNvSpPr txBox="1"/>
          <p:nvPr/>
        </p:nvSpPr>
        <p:spPr>
          <a:xfrm>
            <a:off x="4682783" y="4492339"/>
            <a:ext cx="6109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037AB28-728D-B3C4-C07C-CAD286F8813C}"/>
              </a:ext>
            </a:extLst>
          </p:cNvPr>
          <p:cNvSpPr/>
          <p:nvPr/>
        </p:nvSpPr>
        <p:spPr>
          <a:xfrm>
            <a:off x="6669692" y="3827478"/>
            <a:ext cx="1803742" cy="846336"/>
          </a:xfrm>
          <a:prstGeom prst="wedgeRectCallout">
            <a:avLst>
              <a:gd name="adj1" fmla="val 138392"/>
              <a:gd name="adj2" fmla="val -38321"/>
            </a:avLst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 = 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Low-income Community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96F80950-C79B-32B3-0F3C-E211A316402C}"/>
              </a:ext>
            </a:extLst>
          </p:cNvPr>
          <p:cNvSpPr/>
          <p:nvPr/>
        </p:nvSpPr>
        <p:spPr>
          <a:xfrm>
            <a:off x="6544771" y="1684726"/>
            <a:ext cx="1803742" cy="846336"/>
          </a:xfrm>
          <a:prstGeom prst="wedgeRectCallout">
            <a:avLst>
              <a:gd name="adj1" fmla="val 151786"/>
              <a:gd name="adj2" fmla="val -41698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Green = Disadvantaged Community</a:t>
            </a:r>
          </a:p>
        </p:txBody>
      </p:sp>
    </p:spTree>
    <p:extLst>
      <p:ext uri="{BB962C8B-B14F-4D97-AF65-F5344CB8AC3E}">
        <p14:creationId xmlns:p14="http://schemas.microsoft.com/office/powerpoint/2010/main" val="13312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B8B9D-50AB-73AA-F5EF-CA5F331F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3CF28-08E1-F8AE-63A0-528CD513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-13111"/>
            <a:ext cx="5705475" cy="68711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FFED5-6A26-E7A2-4B3B-1C1F5549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8AB23-F0F0-71CA-39F3-95E65D31F8C2}"/>
              </a:ext>
            </a:extLst>
          </p:cNvPr>
          <p:cNvSpPr txBox="1"/>
          <p:nvPr/>
        </p:nvSpPr>
        <p:spPr>
          <a:xfrm>
            <a:off x="915474" y="1849497"/>
            <a:ext cx="465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Eligible Census Tracts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E1E7EC-4F2F-4EC3-FB36-B81EB5FCF32F}"/>
              </a:ext>
            </a:extLst>
          </p:cNvPr>
          <p:cNvSpPr txBox="1"/>
          <p:nvPr/>
        </p:nvSpPr>
        <p:spPr>
          <a:xfrm>
            <a:off x="9828823" y="1403564"/>
            <a:ext cx="9795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Watsonville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A1188-B8A6-38CF-FD42-662844BB4B7A}"/>
              </a:ext>
            </a:extLst>
          </p:cNvPr>
          <p:cNvSpPr txBox="1"/>
          <p:nvPr/>
        </p:nvSpPr>
        <p:spPr>
          <a:xfrm>
            <a:off x="11167817" y="5164437"/>
            <a:ext cx="6967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C78784-5BD9-A0AF-105A-1CE5058292B8}"/>
              </a:ext>
            </a:extLst>
          </p:cNvPr>
          <p:cNvSpPr txBox="1"/>
          <p:nvPr/>
        </p:nvSpPr>
        <p:spPr>
          <a:xfrm>
            <a:off x="9371958" y="4900782"/>
            <a:ext cx="6967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Marina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5D75EF7-8509-FDD6-E12D-FE0D068FD0EA}"/>
              </a:ext>
            </a:extLst>
          </p:cNvPr>
          <p:cNvSpPr/>
          <p:nvPr/>
        </p:nvSpPr>
        <p:spPr>
          <a:xfrm>
            <a:off x="6669692" y="3827478"/>
            <a:ext cx="1803742" cy="846336"/>
          </a:xfrm>
          <a:prstGeom prst="wedgeRectCallout">
            <a:avLst>
              <a:gd name="adj1" fmla="val 138392"/>
              <a:gd name="adj2" fmla="val -38321"/>
            </a:avLst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 = 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Low-income Community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1707F3E9-439D-444B-02EC-5B39437E916A}"/>
              </a:ext>
            </a:extLst>
          </p:cNvPr>
          <p:cNvSpPr/>
          <p:nvPr/>
        </p:nvSpPr>
        <p:spPr>
          <a:xfrm>
            <a:off x="6538648" y="1643292"/>
            <a:ext cx="2065829" cy="1040545"/>
          </a:xfrm>
          <a:prstGeom prst="wedgeRectCallout">
            <a:avLst>
              <a:gd name="adj1" fmla="val 123391"/>
              <a:gd name="adj2" fmla="val -3755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Green = Disadvantaged Community (DAC)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2AA49-0E42-4216-1334-C805509111BF}"/>
              </a:ext>
            </a:extLst>
          </p:cNvPr>
          <p:cNvSpPr txBox="1"/>
          <p:nvPr/>
        </p:nvSpPr>
        <p:spPr>
          <a:xfrm>
            <a:off x="546270" y="3225445"/>
            <a:ext cx="5393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Funding benefits DACs and LI areas in Monterey, San Benito, and Santa Cruz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D422F-72FD-1FD9-D165-538459315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56C63-0933-BFF5-522A-26D6172D2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-13111"/>
            <a:ext cx="5705475" cy="68711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BB3CF-9C47-6200-50A4-26FE751C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28419-6993-E96B-44E4-7336634D47A4}"/>
              </a:ext>
            </a:extLst>
          </p:cNvPr>
          <p:cNvSpPr txBox="1"/>
          <p:nvPr/>
        </p:nvSpPr>
        <p:spPr>
          <a:xfrm>
            <a:off x="390526" y="1049621"/>
            <a:ext cx="570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Zonas </a:t>
            </a:r>
            <a:r>
              <a:rPr lang="en-U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censales</a:t>
            </a: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elegibles</a:t>
            </a: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15163-7059-EDE4-A18B-A851D0F00348}"/>
              </a:ext>
            </a:extLst>
          </p:cNvPr>
          <p:cNvSpPr txBox="1"/>
          <p:nvPr/>
        </p:nvSpPr>
        <p:spPr>
          <a:xfrm>
            <a:off x="9828823" y="1403564"/>
            <a:ext cx="9795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Watsonville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8C723-4819-12C5-4BBB-AF2C5D474B3B}"/>
              </a:ext>
            </a:extLst>
          </p:cNvPr>
          <p:cNvSpPr txBox="1"/>
          <p:nvPr/>
        </p:nvSpPr>
        <p:spPr>
          <a:xfrm>
            <a:off x="11167817" y="5164437"/>
            <a:ext cx="6967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Salinas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6633C-A639-100E-2EDD-CB5076649AAF}"/>
              </a:ext>
            </a:extLst>
          </p:cNvPr>
          <p:cNvSpPr txBox="1"/>
          <p:nvPr/>
        </p:nvSpPr>
        <p:spPr>
          <a:xfrm>
            <a:off x="9371958" y="4900782"/>
            <a:ext cx="6967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Marina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276C024B-FFA1-9648-8947-9DB1FE3F0A82}"/>
              </a:ext>
            </a:extLst>
          </p:cNvPr>
          <p:cNvSpPr/>
          <p:nvPr/>
        </p:nvSpPr>
        <p:spPr>
          <a:xfrm>
            <a:off x="6785660" y="3908767"/>
            <a:ext cx="2026633" cy="1130514"/>
          </a:xfrm>
          <a:prstGeom prst="wedgeRectCallout">
            <a:avLst>
              <a:gd name="adj1" fmla="val 138392"/>
              <a:gd name="adj2" fmla="val -38321"/>
            </a:avLst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Azul = </a:t>
            </a:r>
          </a:p>
          <a:p>
            <a:pPr algn="ctr"/>
            <a:r>
              <a:rPr lang="en-US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Comunidades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bajos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ingresos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343D4987-243A-00FC-7538-D6F3BD46DF32}"/>
              </a:ext>
            </a:extLst>
          </p:cNvPr>
          <p:cNvSpPr/>
          <p:nvPr/>
        </p:nvSpPr>
        <p:spPr>
          <a:xfrm>
            <a:off x="6544770" y="1684726"/>
            <a:ext cx="2419935" cy="1130514"/>
          </a:xfrm>
          <a:prstGeom prst="wedgeRectCallout">
            <a:avLst>
              <a:gd name="adj1" fmla="val 97246"/>
              <a:gd name="adj2" fmla="val -41698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Verde =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Comunidades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desfavorecidas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(DAC)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1FB28-2BF1-0341-639E-7B69D696F48B}"/>
              </a:ext>
            </a:extLst>
          </p:cNvPr>
          <p:cNvSpPr txBox="1"/>
          <p:nvPr/>
        </p:nvSpPr>
        <p:spPr>
          <a:xfrm>
            <a:off x="546270" y="2486781"/>
            <a:ext cx="53939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La financiación beneficia a las áreas de Comunidades desfavorecidas y Comunidades de bajos ingresos en los condados de Monterey, San Benito y Santa Cruz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564A9-D338-2D80-18D3-2052624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1C2E-F66A-841B-1967-24524DB9B8A6}"/>
              </a:ext>
            </a:extLst>
          </p:cNvPr>
          <p:cNvSpPr txBox="1"/>
          <p:nvPr/>
        </p:nvSpPr>
        <p:spPr>
          <a:xfrm>
            <a:off x="3114651" y="1200455"/>
            <a:ext cx="8239149" cy="5792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Sources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Sources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Battery Charging Station Infrastructure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Schools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Agency Partnership Projects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Greening and Vegetative Barriers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Dial-A-Ride Vehicle Replacement Projects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A8B-6C36-3909-BA13-D03F81101934}"/>
              </a:ext>
            </a:extLst>
          </p:cNvPr>
          <p:cNvSpPr txBox="1"/>
          <p:nvPr/>
        </p:nvSpPr>
        <p:spPr>
          <a:xfrm>
            <a:off x="1933853" y="661846"/>
            <a:ext cx="8324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Eligible CAPP Project Categories</a:t>
            </a:r>
          </a:p>
          <a:p>
            <a:pPr algn="ctr"/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$3 Million in grant funds for the following categories:</a:t>
            </a:r>
          </a:p>
        </p:txBody>
      </p:sp>
    </p:spTree>
    <p:extLst>
      <p:ext uri="{BB962C8B-B14F-4D97-AF65-F5344CB8AC3E}">
        <p14:creationId xmlns:p14="http://schemas.microsoft.com/office/powerpoint/2010/main" val="28429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6669</TotalTime>
  <Words>1515</Words>
  <Application>Microsoft Office PowerPoint</Application>
  <PresentationFormat>Widescreen</PresentationFormat>
  <Paragraphs>338</Paragraphs>
  <Slides>37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Office Theme</vt:lpstr>
      <vt:lpstr>1_Office Theme</vt:lpstr>
      <vt:lpstr>FY 24-25  Community Air Protection Program (CAPP) Programa de Protección del Aire en la Comunidad(CAPP)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and Off-Road Future Projects</vt:lpstr>
      <vt:lpstr>Proyectos futuros en carretera y todoterreno</vt:lpstr>
      <vt:lpstr>PowerPoint Presentation</vt:lpstr>
      <vt:lpstr>PowerPoint Presentation</vt:lpstr>
      <vt:lpstr>PowerPoint Presentation</vt:lpstr>
      <vt:lpstr>PowerPoint Presentation</vt:lpstr>
      <vt:lpstr>Future Potential Projects:</vt:lpstr>
      <vt:lpstr>Proyectos potenciales futuros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Bicycle Network Improvements Downtown Watsonville Area</vt:lpstr>
      <vt:lpstr>Mejoras en la red de bicicletas en el centro de Watsonville</vt:lpstr>
      <vt:lpstr>Cypress Knolls Abatement and Green Space Potential Future Project – City of Marina</vt:lpstr>
      <vt:lpstr>Disminución y espacios verdes en Cypress Knolls Potencial proyecto futuro – Ciudad de Marina</vt:lpstr>
      <vt:lpstr>Community Greening and Vegetative Barriers Projects</vt:lpstr>
      <vt:lpstr>Proyectos de enverdecimiento comunitario y barreras vegetativas</vt:lpstr>
      <vt:lpstr>Dial-A-Ride Replacement Projects</vt:lpstr>
      <vt:lpstr>Proyectos de reemplazo de Dial-A-Ride (Llamar a un viaje)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2022-23 AB2766 Project Recommendations</dc:title>
  <dc:creator>Tyrone Bell</dc:creator>
  <cp:lastModifiedBy>Eli Lessman</cp:lastModifiedBy>
  <cp:revision>413</cp:revision>
  <cp:lastPrinted>2024-10-21T15:44:11Z</cp:lastPrinted>
  <dcterms:created xsi:type="dcterms:W3CDTF">2022-10-13T17:13:17Z</dcterms:created>
  <dcterms:modified xsi:type="dcterms:W3CDTF">2024-11-12T17:11:02Z</dcterms:modified>
</cp:coreProperties>
</file>