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81" r:id="rId12"/>
    <p:sldId id="283" r:id="rId13"/>
    <p:sldId id="284" r:id="rId14"/>
    <p:sldId id="282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0" r:id="rId23"/>
    <p:sldId id="271" r:id="rId24"/>
    <p:sldId id="272" r:id="rId25"/>
    <p:sldId id="278" r:id="rId26"/>
    <p:sldId id="285" r:id="rId27"/>
    <p:sldId id="273" r:id="rId28"/>
    <p:sldId id="280" r:id="rId29"/>
    <p:sldId id="274" r:id="rId30"/>
    <p:sldId id="275" r:id="rId31"/>
  </p:sldIdLst>
  <p:sldSz cx="9144000" cy="6858000" type="screen4x3"/>
  <p:notesSz cx="6881813" cy="92964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nstantia" panose="0203060205030603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DF7D47E-179C-4339-BEEC-012C266D15A9}">
          <p14:sldIdLst>
            <p14:sldId id="256"/>
            <p14:sldId id="257"/>
            <p14:sldId id="276"/>
            <p14:sldId id="258"/>
            <p14:sldId id="259"/>
            <p14:sldId id="260"/>
            <p14:sldId id="261"/>
            <p14:sldId id="262"/>
            <p14:sldId id="279"/>
            <p14:sldId id="263"/>
            <p14:sldId id="281"/>
            <p14:sldId id="283"/>
          </p14:sldIdLst>
        </p14:section>
        <p14:section name="Untitled Section" id="{29839C30-834F-4DA5-BDD8-C3648FB939E8}">
          <p14:sldIdLst>
            <p14:sldId id="284"/>
            <p14:sldId id="282"/>
            <p14:sldId id="264"/>
            <p14:sldId id="265"/>
            <p14:sldId id="266"/>
            <p14:sldId id="267"/>
            <p14:sldId id="268"/>
            <p14:sldId id="269"/>
            <p14:sldId id="277"/>
            <p14:sldId id="270"/>
            <p14:sldId id="271"/>
            <p14:sldId id="272"/>
            <p14:sldId id="278"/>
            <p14:sldId id="285"/>
            <p14:sldId id="273"/>
            <p14:sldId id="280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8150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6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Engine verification:</a:t>
            </a:r>
            <a:endParaRPr dirty="0"/>
          </a:p>
          <a:p>
            <a:pPr marL="457200" lvl="0" indent="-317500" rtl="0">
              <a:spcBef>
                <a:spcPts val="36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/>
              <a:t>US Coast Guard Documentation #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/>
              <a:t>Valid CA Vessel Reg. (CF) Number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/>
              <a:t>Copy of CA Fish and Wildlife license</a:t>
            </a:r>
            <a:endParaRPr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/>
              <a:t>Lloyd’s / International Maritime Organization (IMO) #</a:t>
            </a:r>
            <a:endParaRPr dirty="0"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Road Example &amp;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12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0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8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69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8"/>
            <a:ext cx="9162900" cy="1041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8"/>
            <a:ext cx="4762500" cy="63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12" scaled="0"/>
          </a:gra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327" y="-14725"/>
            <a:ext cx="9198083" cy="1083802"/>
            <a:chOff x="-29322" y="-1887"/>
            <a:chExt cx="9198083" cy="1086300"/>
          </a:xfrm>
        </p:grpSpPr>
        <p:sp>
          <p:nvSpPr>
            <p:cNvPr id="18" name="Shape 18"/>
            <p:cNvSpPr/>
            <p:nvPr/>
          </p:nvSpPr>
          <p:spPr>
            <a:xfrm rot="-164275">
              <a:off x="-19102" y="216595"/>
              <a:ext cx="9163160" cy="6493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274">
              <a:off x="-14376" y="290053"/>
              <a:ext cx="9175774" cy="530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4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.ca.gov/msprog/moyer/guidelines/current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uapcd.org/programs-resources/planning/grants-incentives/carl-moyer-program/" TargetMode="External"/><Relationship Id="rId5" Type="http://schemas.openxmlformats.org/officeDocument/2006/relationships/hyperlink" Target="http://www.arb.ca.gov/msprog/ordiesel/ordiesel.htm" TargetMode="External"/><Relationship Id="rId4" Type="http://schemas.openxmlformats.org/officeDocument/2006/relationships/hyperlink" Target="http://www.arb.ca.gov/ports/marinevess/harborcraft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muegge@mbard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182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4000"/>
              <a:buFont typeface="Calibri"/>
              <a:buNone/>
            </a:pPr>
            <a:r>
              <a:rPr lang="en-US" sz="3600" b="1" i="0" u="none" strike="noStrike" cap="none" dirty="0">
                <a:solidFill>
                  <a:srgbClr val="4CE0E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Monterey Bay Air Resources District</a:t>
            </a:r>
            <a:br>
              <a:rPr lang="en-US" sz="3600" b="1" i="0" u="none" strike="noStrike" cap="none" dirty="0">
                <a:solidFill>
                  <a:srgbClr val="4CE0E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3600" b="1" i="0" u="none" strike="noStrike" cap="none" dirty="0">
                <a:solidFill>
                  <a:srgbClr val="4CE0EA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Diesel Engine &amp; Equipment Replacement Grant Program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45700" rIns="1827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Application Workshop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January 12, 2021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D0E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Eligibility (for all projects)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Project provides surplus emission reductions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Equipment to be replaced must be operational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Based in the District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75% of the use must be in California (mobile/portable)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 least 2 years documentation of usage (hours)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Legible serial numbers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Compliance with Air District/CARB Regulations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45CD-4D37-4F08-9786-AA99AA82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84" y="990600"/>
            <a:ext cx="8229600" cy="1143000"/>
          </a:xfrm>
        </p:spPr>
        <p:txBody>
          <a:bodyPr/>
          <a:lstStyle/>
          <a:p>
            <a:pPr algn="ctr"/>
            <a:r>
              <a:rPr lang="en-US" sz="4400" dirty="0"/>
              <a:t>On-Road Electrification – Eligibility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4BC21-034B-4467-9B69-ACE56F028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33371"/>
            <a:ext cx="8229600" cy="45720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GVWR must be greater than 14,000 lbs.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Vehicles must be 2010 model year or older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Fleet Compliance with CA Truck &amp; Bus Regs.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trucks must be currently registered in Mo.,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or SB Counties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Must be in CAPP Priority Community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Max. funding per 2017 Moyer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84D69-FAA6-4A12-86E7-266D310AEA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72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4E16-EA55-4B06-8517-0F6A796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sz="4000" dirty="0"/>
              <a:t>On-Road &amp; Electrification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AEABB-67B9-43E5-B1A4-EB78457019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4A528-2388-45F2-AEC6-30C0E7A37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57983"/>
              </p:ext>
            </p:extLst>
          </p:nvPr>
        </p:nvGraphicFramePr>
        <p:xfrm>
          <a:off x="419100" y="1372942"/>
          <a:ext cx="8305800" cy="5029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171466798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5479113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1050871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5876629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Project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Max Funding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Max Funding $$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040680"/>
                  </a:ext>
                </a:extLst>
              </a:tr>
              <a:tr h="4572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On-Road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Zero-Emission School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0744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“” Transit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85295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“” HHD Truck  / Bus (GVWR &gt; 33,000 lbs.)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$ 200,000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32159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“” MHD Truck / Bus (GVWR  19,501- 33,000 lbs.)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$ 150,000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251306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“” LHD Truck / Bus (GVWR  14,001- 19,500 lbs.)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$ 80,000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016296"/>
                  </a:ext>
                </a:extLst>
              </a:tr>
              <a:tr h="457200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</a:rPr>
                        <a:t>EV Infrastructure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All Projects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90502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Publicly Accessible Projects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52625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Projects with Solar/Wind Power Systems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53343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Publicly Accessible Projects with Solar/Wind Power Systems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664949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Public School Buses – Charging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232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28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C6779-C139-4419-8A36-A04A86CE33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48BDE-BBA9-45C1-830B-075034DA9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/>
        </p:blipFill>
        <p:spPr>
          <a:xfrm>
            <a:off x="135918" y="1160094"/>
            <a:ext cx="8872163" cy="4990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0715F9-BAB6-432F-A6EF-3ABE6546D1C9}"/>
              </a:ext>
            </a:extLst>
          </p:cNvPr>
          <p:cNvSpPr txBox="1">
            <a:spLocks/>
          </p:cNvSpPr>
          <p:nvPr/>
        </p:nvSpPr>
        <p:spPr>
          <a:xfrm>
            <a:off x="1143000" y="486078"/>
            <a:ext cx="8229600" cy="685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CAPP Priority Areas</a:t>
            </a:r>
          </a:p>
        </p:txBody>
      </p:sp>
    </p:spTree>
    <p:extLst>
      <p:ext uri="{BB962C8B-B14F-4D97-AF65-F5344CB8AC3E}">
        <p14:creationId xmlns:p14="http://schemas.microsoft.com/office/powerpoint/2010/main" val="222774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5848D1-03EE-4651-B191-CFD58515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On-Road Electrification Checklist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53EB-E476-47C2-8F62-63E6A0A4E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compliance with State Fleet / Truck &amp; Bus Regulations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 Copy of TRUCRS Fleet List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 Copy of Compliance Summary (TRUCRS)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 Copy of Compliance Certificate (TRUCRS)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Mileage records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Photographs of vehicles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Price Quote for replacement vehicle(s)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 Charging infrastructure project 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21EA3-4D09-46FA-838F-BABDB9B2B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747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305800" cy="1524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Irrigation Pump Electrification - Eligibility Criteria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533400" y="2743200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Engine must be ≥ 25 horsepower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Must already be registered with the District</a:t>
            </a: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Maximum funding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85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%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048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Irrigation Pump App Checklist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828801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Photographs of the existing engine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Price quote for replacement equipment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Usage records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Vessel - Eligibility</a:t>
            </a:r>
            <a:endParaRPr sz="4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Operating hour meter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≥ 25 horsepower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2 years documentation of usage in California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Maximum funding of 50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% (up to $150,000)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Fishing and research vessels eligible for maximum</a:t>
            </a: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Submitted Initial Report per CHC Reg.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Repower completed 3 years prior to in-use compliance date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29600" cy="7810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Marine Vessel Checklist</a:t>
            </a:r>
            <a:endParaRPr sz="4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Attach existing engine verification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Attach photographs of the engine, hour meters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Attach price quote for replacement engine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Attach usage records (hour meter readings)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Attach copy of CHC Initial Report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5524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Off-Road Eq. Replacement Eligibility</a:t>
            </a:r>
            <a:endParaRPr sz="44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≥ 25 horsepower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Baseline Engine must be Tier 0 -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rating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Equipment registered in DOORS (except agricultural)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Maximum funding 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50 %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(up to $150,000)</a:t>
            </a:r>
          </a:p>
          <a:p>
            <a:pPr marL="730250" lvl="1" indent="-273050">
              <a:spcBef>
                <a:spcPts val="520"/>
              </a:spcBef>
              <a:buClr>
                <a:srgbClr val="0BD0D9"/>
              </a:buClr>
              <a:buSzPts val="2470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Max. of 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85%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Electrification Projects</a:t>
            </a:r>
            <a:endParaRPr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838200" y="838200"/>
            <a:ext cx="7467600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What is the Carl Moyer Program?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“provides grant funding to encourage the voluntary purchase of cleaner-than-required engines, equipment, and emission reductions technologies.”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				- CMP Guidelines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685800" y="4579938"/>
            <a:ext cx="7772400" cy="89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Complements regulations to obtain early or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extra emissions reductions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382000" cy="838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Off-Road Eq. Replacement Checklist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Price quote for replacement equipment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Usage records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Copy of DOORS report (if applicable)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364138"/>
          </a:xfrm>
        </p:spPr>
        <p:txBody>
          <a:bodyPr/>
          <a:lstStyle/>
          <a:p>
            <a:pPr marL="71755" indent="0">
              <a:buNone/>
            </a:pPr>
            <a:r>
              <a:rPr lang="en-US" sz="44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DOORS Snapshot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6733"/>
            <a:ext cx="4167187" cy="35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76734"/>
            <a:ext cx="435377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1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 Requirements</a:t>
            </a: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Every field must be filled!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–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use 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“N/A” if doesn’t apply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Blank fields = returned application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meter readings, earliest &amp; most recent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If no records, start now and apply in two years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7178" y="19050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Max. of 2 contracts per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Grantee at any time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More than one application may be submitted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if there are numerous viable projects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Not accepted from grantees with 2 contracts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Not accepted from grantees failing to meet contract obligations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387178" y="762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4180"/>
              <a:buFont typeface="Noto Sans Symbols"/>
              <a:buNone/>
            </a:pPr>
            <a:r>
              <a:rPr lang="en-US" sz="4400" b="0" i="0" u="none" strike="noStrike" cap="none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Application Requirements (cont.)</a:t>
            </a:r>
            <a:endParaRPr sz="44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Evaluation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Determine project eligibility</a:t>
            </a: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Determine grant amount based on allowable cost effectiveness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Cost Effectiveness of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$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/ton of emissions reduced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Rank projects based on CE per tons of emissions reductions ($/tons)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C66E3-76F6-4695-97A2-5BD77EE352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0D626-B2A9-48F0-9CB1-B57878B38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7" b="17645"/>
          <a:stretch/>
        </p:blipFill>
        <p:spPr>
          <a:xfrm>
            <a:off x="-76200" y="1143000"/>
            <a:ext cx="9199180" cy="4419600"/>
          </a:xfrm>
          <a:prstGeom prst="rect">
            <a:avLst/>
          </a:prstGeom>
        </p:spPr>
      </p:pic>
      <p:sp>
        <p:nvSpPr>
          <p:cNvPr id="8" name="Shape 232">
            <a:extLst>
              <a:ext uri="{FF2B5EF4-FFF2-40B4-BE49-F238E27FC236}">
                <a16:creationId xmlns:a16="http://schemas.microsoft.com/office/drawing/2014/main" id="{2429B159-888D-48E2-83D5-6516E51FF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70235" y="47864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2020 Ranking by Annual Emissions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160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C66E3-76F6-4695-97A2-5BD77EE352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35C7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35C7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32">
            <a:extLst>
              <a:ext uri="{FF2B5EF4-FFF2-40B4-BE49-F238E27FC236}">
                <a16:creationId xmlns:a16="http://schemas.microsoft.com/office/drawing/2014/main" id="{2429B159-888D-48E2-83D5-6516E51FF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70235" y="478644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Compared to Cost-Effectiveness Ranking</a:t>
            </a:r>
            <a:endParaRPr sz="28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D44CD-2CC9-4D6E-B459-34B44E5FA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3"/>
          <a:stretch/>
        </p:blipFill>
        <p:spPr>
          <a:xfrm>
            <a:off x="0" y="1050308"/>
            <a:ext cx="9177866" cy="53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8229600" cy="6286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Application Timeline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Applications accepted - January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to March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, 2021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Ranking/selection - March to June 2021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Sign contracts - July to December/January 2021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12725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55EE1-EC5B-469D-A452-1908BEA5F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71755" indent="0" algn="ctr">
              <a:buNone/>
            </a:pPr>
            <a:r>
              <a:rPr lang="en-US" sz="4400" dirty="0">
                <a:solidFill>
                  <a:schemeClr val="dk2"/>
                </a:solidFill>
                <a:latin typeface="Calibri"/>
                <a:cs typeface="Calibri"/>
                <a:sym typeface="Calibri"/>
              </a:rPr>
              <a:t>APPLICATION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82CC3-4A67-4D10-81AE-7A809A63A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579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CARB CMP Guidelines: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  <a:hlinkClick r:id="rId3"/>
              </a:rPr>
              <a:t>http://www.arb.ca.gov/msprog/moyer/guidelines/current.htm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Commercial Harbor Craft Regulatory Activities: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  <a:hlinkClick r:id="rId4"/>
              </a:rPr>
              <a:t>http://www.arb.ca.gov/ports/marinevess/harborcraft.htm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Off-road diesel regulation: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  <a:hlinkClick r:id="rId5"/>
              </a:rPr>
              <a:t>http://www.arb.ca.gov/msprog/ordiesel/ordiesel.htm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ts val="950"/>
              <a:buFont typeface="Noto Sans Symbols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MBARD Moyer: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  <a:hlinkClick r:id="rId6"/>
              </a:rPr>
              <a:t>http://mbuapcd.org/programs-resources/planning/grants-incentives/carl-moyer-program/</a:t>
            </a:r>
            <a:endParaRPr lang="en-US" sz="2000" b="0" i="0" u="sng" strike="noStrike" cap="none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lvl="0" indent="-273050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FARMER Program</a:t>
            </a:r>
          </a:p>
          <a:p>
            <a:pPr marL="0" indent="0">
              <a:spcBef>
                <a:spcPts val="400"/>
              </a:spcBef>
              <a:buSzPts val="1900"/>
              <a:buNone/>
            </a:pPr>
            <a:r>
              <a:rPr lang="en-US" sz="20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https://ww2.arb.ca.gov/our-work/programs/farmer-program</a:t>
            </a:r>
            <a:endParaRPr sz="1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45DF75-9B24-450F-897D-1DB9923E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Other Funding 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B7944-95E4-4103-8FB5-1C62448BB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Funding Agricultural Replacement Measures for Emission Reductions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FARMER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 Program</a:t>
            </a:r>
          </a:p>
          <a:p>
            <a:pPr lvl="1" indent="-457200">
              <a:spcBef>
                <a:spcPts val="0"/>
              </a:spcBef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funding for agricultural harvesting equipment, heavy-duty trucks, ag pump engines, tractors, and other equipment used in ag operations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Air Protection Program 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CAPP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Focus is to reduce exposure in communities most impacted by air pollution.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531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 </a:t>
            </a:r>
            <a:endParaRPr dirty="0"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2057399"/>
            <a:ext cx="4191000" cy="4297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Off-Road &amp; Marine Replacements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Hanna Muegge, Air Quality Planner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ctr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831-718-8021</a:t>
            </a:r>
          </a:p>
          <a:p>
            <a:pPr marL="273050" marR="0" lvl="0" indent="-273050" algn="ctr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  <a:hlinkClick r:id="rId3"/>
              </a:rPr>
              <a:t>hmuegge@mbard.org</a:t>
            </a:r>
            <a:endParaRPr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4621856"/>
            <a:ext cx="2523072" cy="16977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54">
            <a:extLst>
              <a:ext uri="{FF2B5EF4-FFF2-40B4-BE49-F238E27FC236}">
                <a16:creationId xmlns:a16="http://schemas.microsoft.com/office/drawing/2014/main" id="{C51F5B1A-C625-4335-916E-2344883FA4F1}"/>
              </a:ext>
            </a:extLst>
          </p:cNvPr>
          <p:cNvSpPr txBox="1">
            <a:spLocks/>
          </p:cNvSpPr>
          <p:nvPr/>
        </p:nvSpPr>
        <p:spPr>
          <a:xfrm>
            <a:off x="4800600" y="2057400"/>
            <a:ext cx="4191000" cy="42975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273050" indent="-273050" algn="ctr">
              <a:lnSpc>
                <a:spcPct val="150000"/>
              </a:lnSpc>
              <a:spcBef>
                <a:spcPts val="0"/>
              </a:spcBef>
              <a:buSzPts val="2660"/>
              <a:buFont typeface="Noto Sans Symbols"/>
              <a:buNone/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On-Road Electrification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Alan Romero, Air Quality Planner</a:t>
            </a:r>
          </a:p>
          <a:p>
            <a:pPr marL="273050" indent="-273050" algn="ctr">
              <a:lnSpc>
                <a:spcPct val="150000"/>
              </a:lnSpc>
              <a:spcBef>
                <a:spcPts val="0"/>
              </a:spcBef>
              <a:buSzPts val="266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831-718-8030</a:t>
            </a:r>
          </a:p>
          <a:p>
            <a:pPr marL="273050" marR="0" lvl="0" indent="-273050" algn="ctr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None/>
            </a:pPr>
            <a:r>
              <a:rPr lang="it-IT" sz="20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aromero</a:t>
            </a:r>
            <a:r>
              <a:rPr lang="it-IT" sz="20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  <a:hlinkClick r:id="rId3"/>
              </a:rPr>
              <a:t>@mbard.org</a:t>
            </a:r>
            <a:endParaRPr lang="it-IT" sz="20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indent="-273050" algn="ctr">
              <a:lnSpc>
                <a:spcPct val="90000"/>
              </a:lnSpc>
              <a:spcBef>
                <a:spcPts val="560"/>
              </a:spcBef>
              <a:buSzPts val="2660"/>
              <a:buFont typeface="Noto Sans Symbols"/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Workshop Purpose/Outline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752601"/>
            <a:ext cx="82296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937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Purpose</a:t>
            </a:r>
            <a:endParaRPr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9763" marR="0" lvl="1" indent="-24606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Increase chances of a project’s success by encouraging the completion of thorough and accurate applications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393700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rPr lang="en-US" sz="21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Outline</a:t>
            </a:r>
            <a:endParaRPr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9763" marR="0" lvl="1" indent="-246062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Identify Project Types</a:t>
            </a: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639763" marR="0" lvl="1" indent="-246062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Project Eligibility</a:t>
            </a: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639763" marR="0" lvl="1" indent="-246062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Application Requirements</a:t>
            </a: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639763" marR="0" lvl="1" indent="-246062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Project Evaluations</a:t>
            </a:r>
            <a:endParaRPr sz="21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Project Types</a:t>
            </a:r>
            <a:endParaRPr sz="4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Agricultural Irrigation Pumps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Marine Vessels</a:t>
            </a:r>
            <a:endParaRPr sz="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onstantia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sz="2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nstantia"/>
              </a:rPr>
              <a:t>Off-Road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Equipment Replacement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marR="0" lvl="0" indent="-273050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On-Road Electrification &amp; EV Infrastructure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3505200" y="3533776"/>
            <a:ext cx="4680291" cy="26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Shape 149" descr="O:\Planning\Moyer\17Moyer\Contracts\M507 MRWMD\Inspections and Reports\Photos_M507\20151014_14450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838200"/>
            <a:ext cx="44196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255" t="2127" r="2504" b="4679"/>
          <a:stretch/>
        </p:blipFill>
        <p:spPr>
          <a:xfrm>
            <a:off x="2819400" y="2362200"/>
            <a:ext cx="58674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4"/>
          <a:srcRect l="1887" t="2486" r="3774" b="5504"/>
          <a:stretch/>
        </p:blipFill>
        <p:spPr>
          <a:xfrm>
            <a:off x="228600" y="228600"/>
            <a:ext cx="38100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group of people in a factory&#10;&#10;Description automatically generated with medium confidence">
            <a:extLst>
              <a:ext uri="{FF2B5EF4-FFF2-40B4-BE49-F238E27FC236}">
                <a16:creationId xmlns:a16="http://schemas.microsoft.com/office/drawing/2014/main" id="{8A1AD4AD-C436-47DC-9027-24F85147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12" y="3048001"/>
            <a:ext cx="4339628" cy="2882126"/>
          </a:xfrm>
          <a:prstGeom prst="rect">
            <a:avLst/>
          </a:prstGeom>
        </p:spPr>
      </p:pic>
      <p:pic>
        <p:nvPicPr>
          <p:cNvPr id="7" name="Picture 6" descr="A couple of men standing next to a large ship&#10;&#10;Description automatically generated with low confidence">
            <a:extLst>
              <a:ext uri="{FF2B5EF4-FFF2-40B4-BE49-F238E27FC236}">
                <a16:creationId xmlns:a16="http://schemas.microsoft.com/office/drawing/2014/main" id="{2F26887C-4502-41D0-9D66-FF085F5A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"/>
            <a:ext cx="4495800" cy="35274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2D00A-70AB-4FDA-8826-A648B444D8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61E55-C4D7-4D34-AA51-644065EE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304800"/>
            <a:ext cx="3733800" cy="3688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1CE24-9809-4B98-AD97-564CDD9E27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" t="11475" r="4149" b="8453"/>
          <a:stretch/>
        </p:blipFill>
        <p:spPr>
          <a:xfrm>
            <a:off x="4191000" y="457200"/>
            <a:ext cx="4395247" cy="269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B993C-C574-4817-B214-0EE156A6C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3312425"/>
            <a:ext cx="5108585" cy="322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8780"/>
      </p:ext>
    </p:extLst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1028</Words>
  <Application>Microsoft Office PowerPoint</Application>
  <PresentationFormat>On-screen Show (4:3)</PresentationFormat>
  <Paragraphs>252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Constantia</vt:lpstr>
      <vt:lpstr>Calibri</vt:lpstr>
      <vt:lpstr>Noto Sans Symbols</vt:lpstr>
      <vt:lpstr>Flow</vt:lpstr>
      <vt:lpstr>Monterey Bay Air Resources District Diesel Engine &amp; Equipment Replacement Grant Program</vt:lpstr>
      <vt:lpstr>PowerPoint Presentation</vt:lpstr>
      <vt:lpstr>Other Funding Sources</vt:lpstr>
      <vt:lpstr>Workshop Purpose/Outline</vt:lpstr>
      <vt:lpstr>Project Types</vt:lpstr>
      <vt:lpstr>PowerPoint Presentation</vt:lpstr>
      <vt:lpstr>PowerPoint Presentation</vt:lpstr>
      <vt:lpstr>PowerPoint Presentation</vt:lpstr>
      <vt:lpstr>PowerPoint Presentation</vt:lpstr>
      <vt:lpstr>Eligibility (for all projects)</vt:lpstr>
      <vt:lpstr>On-Road Electrification – Eligibility Criteria</vt:lpstr>
      <vt:lpstr>On-Road &amp; Electrification Funding</vt:lpstr>
      <vt:lpstr>PowerPoint Presentation</vt:lpstr>
      <vt:lpstr>On-Road Electrification Checklist</vt:lpstr>
      <vt:lpstr>Irrigation Pump Electrification - Eligibility Criteria</vt:lpstr>
      <vt:lpstr>Irrigation Pump App Checklist</vt:lpstr>
      <vt:lpstr>Marine Vessel - Eligibility</vt:lpstr>
      <vt:lpstr>Marine Vessel Checklist</vt:lpstr>
      <vt:lpstr>Off-Road Eq. Replacement Eligibility</vt:lpstr>
      <vt:lpstr>Off-Road Eq. Replacement Checklist</vt:lpstr>
      <vt:lpstr>PowerPoint Presentation</vt:lpstr>
      <vt:lpstr>Application Requirements</vt:lpstr>
      <vt:lpstr>PowerPoint Presentation</vt:lpstr>
      <vt:lpstr>Project Evaluation</vt:lpstr>
      <vt:lpstr>2020 Ranking by Annual Emissions</vt:lpstr>
      <vt:lpstr>Compared to Cost-Effectiveness Ranking</vt:lpstr>
      <vt:lpstr>Application Timeline</vt:lpstr>
      <vt:lpstr>PowerPoint Presentation</vt:lpstr>
      <vt:lpstr>Resources</vt:lpstr>
      <vt:lpstr>Contact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Monterey Bay Air Resources District Carl Moyer Program</dc:title>
  <dc:creator>Hanna Muegge</dc:creator>
  <cp:lastModifiedBy>Hanna Muegge</cp:lastModifiedBy>
  <cp:revision>31</cp:revision>
  <dcterms:modified xsi:type="dcterms:W3CDTF">2021-01-12T17:13:05Z</dcterms:modified>
</cp:coreProperties>
</file>