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Lst>
  <p:notesMasterIdLst>
    <p:notesMasterId r:id="rId26"/>
  </p:notesMasterIdLst>
  <p:sldIdLst>
    <p:sldId id="313" r:id="rId2"/>
    <p:sldId id="286" r:id="rId3"/>
    <p:sldId id="257" r:id="rId4"/>
    <p:sldId id="276" r:id="rId5"/>
    <p:sldId id="291" r:id="rId6"/>
    <p:sldId id="287" r:id="rId7"/>
    <p:sldId id="317" r:id="rId8"/>
    <p:sldId id="298" r:id="rId9"/>
    <p:sldId id="262" r:id="rId10"/>
    <p:sldId id="300" r:id="rId11"/>
    <p:sldId id="318" r:id="rId12"/>
    <p:sldId id="325" r:id="rId13"/>
    <p:sldId id="320" r:id="rId14"/>
    <p:sldId id="327" r:id="rId15"/>
    <p:sldId id="323" r:id="rId16"/>
    <p:sldId id="304" r:id="rId17"/>
    <p:sldId id="324" r:id="rId18"/>
    <p:sldId id="319" r:id="rId19"/>
    <p:sldId id="306" r:id="rId20"/>
    <p:sldId id="307" r:id="rId21"/>
    <p:sldId id="326" r:id="rId22"/>
    <p:sldId id="305" r:id="rId23"/>
    <p:sldId id="280" r:id="rId24"/>
    <p:sldId id="302" r:id="rId25"/>
  </p:sldIdLst>
  <p:sldSz cx="9144000" cy="6858000" type="screen4x3"/>
  <p:notesSz cx="7010400" cy="9296400"/>
  <p:embeddedFontLst>
    <p:embeddedFont>
      <p:font typeface="Constantia" panose="02030602050306030303" pitchFamily="18" charset="0"/>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64" autoAdjust="0"/>
    <p:restoredTop sz="85956" autoAdjust="0"/>
  </p:normalViewPr>
  <p:slideViewPr>
    <p:cSldViewPr>
      <p:cViewPr varScale="1">
        <p:scale>
          <a:sx n="95" d="100"/>
          <a:sy n="95" d="100"/>
        </p:scale>
        <p:origin x="1800" y="8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howGuides="1">
      <p:cViewPr varScale="1">
        <p:scale>
          <a:sx n="83" d="100"/>
          <a:sy n="83" d="100"/>
        </p:scale>
        <p:origin x="3894" y="84"/>
      </p:cViewPr>
      <p:guideLst>
        <p:guide orient="horz" pos="2928"/>
        <p:guide pos="2207"/>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3038649" cy="465138"/>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Shape 4"/>
          <p:cNvSpPr txBox="1">
            <a:spLocks noGrp="1"/>
          </p:cNvSpPr>
          <p:nvPr>
            <p:ph type="dt" idx="10"/>
          </p:nvPr>
        </p:nvSpPr>
        <p:spPr>
          <a:xfrm>
            <a:off x="3970134" y="0"/>
            <a:ext cx="3038648" cy="465138"/>
          </a:xfrm>
          <a:prstGeom prst="rect">
            <a:avLst/>
          </a:prstGeom>
          <a:noFill/>
          <a:ln>
            <a:noFill/>
          </a:ln>
        </p:spPr>
        <p:txBody>
          <a:bodyPr wrap="square" lIns="91425" tIns="91425" rIns="91425" bIns="91425" anchor="t" anchorCtr="0"/>
          <a:lstStyle>
            <a:lvl1pPr marL="0" marR="0" lvl="0" indent="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701849" y="4416426"/>
            <a:ext cx="5606703" cy="4183063"/>
          </a:xfrm>
          <a:prstGeom prst="rect">
            <a:avLst/>
          </a:prstGeom>
          <a:noFill/>
          <a:ln>
            <a:noFill/>
          </a:ln>
        </p:spPr>
        <p:txBody>
          <a:bodyPr wrap="square" lIns="91425" tIns="91425" rIns="91425" bIns="91425" anchor="t" anchorCtr="0"/>
          <a:lstStyle>
            <a:lvl1pPr marL="457200" marR="0" lvl="0"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829675"/>
            <a:ext cx="3038649" cy="465138"/>
          </a:xfrm>
          <a:prstGeom prst="rect">
            <a:avLst/>
          </a:prstGeom>
          <a:noFill/>
          <a:ln>
            <a:noFill/>
          </a:ln>
        </p:spPr>
        <p:txBody>
          <a:bodyPr wrap="square" lIns="91425" tIns="91425" rIns="91425" bIns="91425" anchor="b" anchorCtr="0"/>
          <a:lstStyle>
            <a:lvl1pPr marL="0" marR="0" lvl="0" indent="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970134" y="8829675"/>
            <a:ext cx="3038648" cy="465138"/>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96815049"/>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928" userDrawn="1">
          <p15:clr>
            <a:srgbClr val="F26B43"/>
          </p15:clr>
        </p15:guide>
        <p15:guide id="2" pos="2207"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00A3C10D-3007-4955-B108-BEE3684AB87F}" type="slidenum">
              <a:rPr lang="en-US" smtClean="0"/>
              <a:t>1</a:t>
            </a:fld>
            <a:endParaRPr lang="en-US"/>
          </a:p>
        </p:txBody>
      </p:sp>
    </p:spTree>
    <p:extLst>
      <p:ext uri="{BB962C8B-B14F-4D97-AF65-F5344CB8AC3E}">
        <p14:creationId xmlns:p14="http://schemas.microsoft.com/office/powerpoint/2010/main" val="36697097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txBox="1">
            <a:spLocks noGrp="1"/>
          </p:cNvSpPr>
          <p:nvPr>
            <p:ph type="body" idx="1"/>
          </p:nvPr>
        </p:nvSpPr>
        <p:spPr>
          <a:xfrm>
            <a:off x="701849" y="4416426"/>
            <a:ext cx="5606703" cy="4183063"/>
          </a:xfrm>
          <a:prstGeom prst="rect">
            <a:avLst/>
          </a:prstGeom>
        </p:spPr>
        <p:txBody>
          <a:bodyPr wrap="square" lIns="91425" tIns="91425" rIns="91425" bIns="91425" anchor="t" anchorCtr="0">
            <a:noAutofit/>
          </a:bodyPr>
          <a:lstStyle/>
          <a:p>
            <a:pPr marL="0" lvl="0" indent="0">
              <a:spcBef>
                <a:spcPts val="360"/>
              </a:spcBef>
              <a:spcAft>
                <a:spcPts val="0"/>
              </a:spcAft>
              <a:buNone/>
            </a:pPr>
            <a:r>
              <a:rPr lang="en-US" dirty="0"/>
              <a:t>IRENE: The Commercial Harbor Craft regulations have been updated in the past year, so contact us about requirements. </a:t>
            </a:r>
            <a:endParaRPr dirty="0"/>
          </a:p>
        </p:txBody>
      </p:sp>
      <p:sp>
        <p:nvSpPr>
          <p:cNvPr id="124" name="Shape 12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968515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Shape 152"/>
          <p:cNvSpPr txBox="1">
            <a:spLocks noGrp="1"/>
          </p:cNvSpPr>
          <p:nvPr>
            <p:ph type="body" idx="1"/>
          </p:nvPr>
        </p:nvSpPr>
        <p:spPr>
          <a:xfrm>
            <a:off x="701849" y="4416426"/>
            <a:ext cx="5606703" cy="4183063"/>
          </a:xfrm>
          <a:prstGeom prst="rect">
            <a:avLst/>
          </a:prstGeom>
        </p:spPr>
        <p:txBody>
          <a:bodyPr wrap="square" lIns="91425" tIns="91425" rIns="91425" bIns="91425" anchor="t" anchorCtr="0">
            <a:noAutofit/>
          </a:bodyPr>
          <a:lstStyle/>
          <a:p>
            <a:pPr marL="0" lvl="0" indent="0">
              <a:spcBef>
                <a:spcPts val="360"/>
              </a:spcBef>
              <a:spcAft>
                <a:spcPts val="0"/>
              </a:spcAft>
              <a:buNone/>
            </a:pPr>
            <a:r>
              <a:rPr lang="en-US" dirty="0"/>
              <a:t>IRENE: Row crop and crawler tractors are the typical projects for off road mobile replacement. This Cat crawler was recently replaced with a 520 hp 9RT. We often hear that grant funds allow an upgrade to the largest hp tractor on the farm, creating an opportunity to use larger more efficient implements. </a:t>
            </a:r>
            <a:endParaRPr dirty="0"/>
          </a:p>
        </p:txBody>
      </p:sp>
      <p:sp>
        <p:nvSpPr>
          <p:cNvPr id="153" name="Shape 15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769992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txBox="1">
            <a:spLocks noGrp="1"/>
          </p:cNvSpPr>
          <p:nvPr>
            <p:ph type="body" idx="1"/>
          </p:nvPr>
        </p:nvSpPr>
        <p:spPr>
          <a:xfrm>
            <a:off x="701849" y="4416426"/>
            <a:ext cx="5606703" cy="4183063"/>
          </a:xfrm>
          <a:prstGeom prst="rect">
            <a:avLst/>
          </a:prstGeom>
        </p:spPr>
        <p:txBody>
          <a:bodyPr wrap="square" lIns="91425" tIns="91425" rIns="91425" bIns="91425" anchor="t" anchorCtr="0">
            <a:noAutofit/>
          </a:bodyPr>
          <a:lstStyle/>
          <a:p>
            <a:pPr marL="0" lvl="0" indent="0">
              <a:spcBef>
                <a:spcPts val="360"/>
              </a:spcBef>
              <a:spcAft>
                <a:spcPts val="0"/>
              </a:spcAft>
              <a:buNone/>
            </a:pPr>
            <a:r>
              <a:rPr lang="en-US" dirty="0"/>
              <a:t>TY</a:t>
            </a:r>
            <a:endParaRPr dirty="0"/>
          </a:p>
        </p:txBody>
      </p:sp>
      <p:sp>
        <p:nvSpPr>
          <p:cNvPr id="124" name="Shape 12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657308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txBox="1">
            <a:spLocks noGrp="1"/>
          </p:cNvSpPr>
          <p:nvPr>
            <p:ph type="body" idx="1"/>
          </p:nvPr>
        </p:nvSpPr>
        <p:spPr>
          <a:xfrm>
            <a:off x="701849" y="4416426"/>
            <a:ext cx="5606703" cy="4183063"/>
          </a:xfrm>
          <a:prstGeom prst="rect">
            <a:avLst/>
          </a:prstGeom>
        </p:spPr>
        <p:txBody>
          <a:bodyPr wrap="square" lIns="91425" tIns="91425" rIns="91425" bIns="91425" anchor="t" anchorCtr="0">
            <a:noAutofit/>
          </a:bodyPr>
          <a:lstStyle/>
          <a:p>
            <a:pPr marL="0" lvl="0" indent="0">
              <a:spcBef>
                <a:spcPts val="360"/>
              </a:spcBef>
              <a:spcAft>
                <a:spcPts val="0"/>
              </a:spcAft>
              <a:buNone/>
            </a:pPr>
            <a:r>
              <a:rPr lang="en-US" dirty="0"/>
              <a:t>IRENE: </a:t>
            </a:r>
            <a:endParaRPr dirty="0"/>
          </a:p>
        </p:txBody>
      </p:sp>
      <p:sp>
        <p:nvSpPr>
          <p:cNvPr id="124" name="Shape 12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021723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txBox="1">
            <a:spLocks noGrp="1"/>
          </p:cNvSpPr>
          <p:nvPr>
            <p:ph type="body" idx="1"/>
          </p:nvPr>
        </p:nvSpPr>
        <p:spPr>
          <a:xfrm>
            <a:off x="701849" y="4416426"/>
            <a:ext cx="5606703" cy="4183063"/>
          </a:xfrm>
          <a:prstGeom prst="rect">
            <a:avLst/>
          </a:prstGeom>
        </p:spPr>
        <p:txBody>
          <a:bodyPr wrap="square" lIns="91425" tIns="91425" rIns="91425" bIns="91425" anchor="t" anchorCtr="0">
            <a:noAutofit/>
          </a:bodyPr>
          <a:lstStyle/>
          <a:p>
            <a:pPr marL="0" lvl="0" indent="0">
              <a:spcBef>
                <a:spcPts val="360"/>
              </a:spcBef>
              <a:spcAft>
                <a:spcPts val="0"/>
              </a:spcAft>
              <a:buNone/>
            </a:pPr>
            <a:r>
              <a:rPr lang="en-US" dirty="0"/>
              <a:t>TY</a:t>
            </a:r>
            <a:endParaRPr dirty="0"/>
          </a:p>
        </p:txBody>
      </p:sp>
      <p:sp>
        <p:nvSpPr>
          <p:cNvPr id="124" name="Shape 12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393911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txBox="1">
            <a:spLocks noGrp="1"/>
          </p:cNvSpPr>
          <p:nvPr>
            <p:ph type="body" idx="1"/>
          </p:nvPr>
        </p:nvSpPr>
        <p:spPr>
          <a:xfrm>
            <a:off x="701849" y="4416426"/>
            <a:ext cx="5606703" cy="4183063"/>
          </a:xfrm>
          <a:prstGeom prst="rect">
            <a:avLst/>
          </a:prstGeom>
        </p:spPr>
        <p:txBody>
          <a:bodyPr wrap="square" lIns="91425" tIns="91425" rIns="91425" bIns="91425" anchor="t" anchorCtr="0">
            <a:noAutofit/>
          </a:bodyPr>
          <a:lstStyle/>
          <a:p>
            <a:pPr marL="0" lvl="0" indent="0">
              <a:spcBef>
                <a:spcPts val="360"/>
              </a:spcBef>
              <a:spcAft>
                <a:spcPts val="0"/>
              </a:spcAft>
              <a:buNone/>
            </a:pPr>
            <a:r>
              <a:rPr lang="en-US" dirty="0"/>
              <a:t>TY</a:t>
            </a:r>
            <a:endParaRPr dirty="0"/>
          </a:p>
        </p:txBody>
      </p:sp>
      <p:sp>
        <p:nvSpPr>
          <p:cNvPr id="124" name="Shape 12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347063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txBox="1">
            <a:spLocks noGrp="1"/>
          </p:cNvSpPr>
          <p:nvPr>
            <p:ph type="body" idx="1"/>
          </p:nvPr>
        </p:nvSpPr>
        <p:spPr>
          <a:xfrm>
            <a:off x="701849" y="4416426"/>
            <a:ext cx="5606703" cy="4183063"/>
          </a:xfrm>
          <a:prstGeom prst="rect">
            <a:avLst/>
          </a:prstGeom>
        </p:spPr>
        <p:txBody>
          <a:bodyPr wrap="square" lIns="91425" tIns="91425" rIns="91425" bIns="91425" anchor="t" anchorCtr="0">
            <a:noAutofit/>
          </a:bodyPr>
          <a:lstStyle/>
          <a:p>
            <a:pPr marL="0" lvl="0" indent="0">
              <a:spcBef>
                <a:spcPts val="360"/>
              </a:spcBef>
              <a:spcAft>
                <a:spcPts val="0"/>
              </a:spcAft>
              <a:buNone/>
            </a:pPr>
            <a:r>
              <a:rPr lang="en-US" dirty="0"/>
              <a:t>TY</a:t>
            </a:r>
            <a:endParaRPr dirty="0"/>
          </a:p>
        </p:txBody>
      </p:sp>
      <p:sp>
        <p:nvSpPr>
          <p:cNvPr id="124" name="Shape 12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692116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txBox="1">
            <a:spLocks noGrp="1"/>
          </p:cNvSpPr>
          <p:nvPr>
            <p:ph type="body" idx="1"/>
          </p:nvPr>
        </p:nvSpPr>
        <p:spPr>
          <a:xfrm>
            <a:off x="701849" y="4416426"/>
            <a:ext cx="5606703" cy="4183063"/>
          </a:xfrm>
          <a:prstGeom prst="rect">
            <a:avLst/>
          </a:prstGeom>
        </p:spPr>
        <p:txBody>
          <a:bodyPr wrap="square" lIns="91425" tIns="91425" rIns="91425" bIns="91425" anchor="t" anchorCtr="0">
            <a:noAutofit/>
          </a:bodyPr>
          <a:lstStyle/>
          <a:p>
            <a:pPr marL="0" lvl="0" indent="0">
              <a:spcBef>
                <a:spcPts val="360"/>
              </a:spcBef>
              <a:spcAft>
                <a:spcPts val="0"/>
              </a:spcAft>
              <a:buNone/>
            </a:pPr>
            <a:r>
              <a:rPr lang="en-US" dirty="0"/>
              <a:t>TY</a:t>
            </a:r>
            <a:endParaRPr dirty="0"/>
          </a:p>
        </p:txBody>
      </p:sp>
      <p:sp>
        <p:nvSpPr>
          <p:cNvPr id="124" name="Shape 12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305356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txBox="1">
            <a:spLocks noGrp="1"/>
          </p:cNvSpPr>
          <p:nvPr>
            <p:ph type="body" idx="1"/>
          </p:nvPr>
        </p:nvSpPr>
        <p:spPr>
          <a:xfrm>
            <a:off x="701849" y="4416426"/>
            <a:ext cx="5606703" cy="4183063"/>
          </a:xfrm>
          <a:prstGeom prst="rect">
            <a:avLst/>
          </a:prstGeom>
        </p:spPr>
        <p:txBody>
          <a:bodyPr wrap="square" lIns="91425" tIns="91425" rIns="91425" bIns="91425" anchor="t" anchorCtr="0">
            <a:noAutofit/>
          </a:bodyPr>
          <a:lstStyle/>
          <a:p>
            <a:pPr marL="0" lvl="0" indent="0">
              <a:spcBef>
                <a:spcPts val="360"/>
              </a:spcBef>
              <a:spcAft>
                <a:spcPts val="0"/>
              </a:spcAft>
              <a:buNone/>
            </a:pPr>
            <a:r>
              <a:rPr lang="en-US" dirty="0"/>
              <a:t>TY</a:t>
            </a:r>
            <a:endParaRPr dirty="0"/>
          </a:p>
        </p:txBody>
      </p:sp>
      <p:sp>
        <p:nvSpPr>
          <p:cNvPr id="124" name="Shape 12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428327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txBox="1">
            <a:spLocks noGrp="1"/>
          </p:cNvSpPr>
          <p:nvPr>
            <p:ph type="body" idx="1"/>
          </p:nvPr>
        </p:nvSpPr>
        <p:spPr>
          <a:xfrm>
            <a:off x="701849" y="4416426"/>
            <a:ext cx="5606703" cy="4183063"/>
          </a:xfrm>
          <a:prstGeom prst="rect">
            <a:avLst/>
          </a:prstGeom>
        </p:spPr>
        <p:txBody>
          <a:bodyPr wrap="square" lIns="91425" tIns="91425" rIns="91425" bIns="91425" anchor="t" anchorCtr="0">
            <a:noAutofit/>
          </a:bodyPr>
          <a:lstStyle/>
          <a:p>
            <a:pPr marL="0" lvl="0" indent="0">
              <a:spcBef>
                <a:spcPts val="360"/>
              </a:spcBef>
              <a:spcAft>
                <a:spcPts val="0"/>
              </a:spcAft>
              <a:buNone/>
            </a:pPr>
            <a:r>
              <a:rPr lang="en-US" dirty="0"/>
              <a:t>IRENE: After you submit your application, this is what happens</a:t>
            </a:r>
          </a:p>
          <a:p>
            <a:pPr marL="0" lvl="0" indent="0">
              <a:spcBef>
                <a:spcPts val="360"/>
              </a:spcBef>
              <a:spcAft>
                <a:spcPts val="0"/>
              </a:spcAft>
              <a:buNone/>
            </a:pPr>
            <a:r>
              <a:rPr lang="en-US" dirty="0"/>
              <a:t>We make sure applications are complete and the project is eligible. Then we rank all the projects. </a:t>
            </a:r>
          </a:p>
          <a:p>
            <a:pPr marL="0" lvl="0" indent="0">
              <a:spcBef>
                <a:spcPts val="360"/>
              </a:spcBef>
              <a:spcAft>
                <a:spcPts val="0"/>
              </a:spcAft>
              <a:buNone/>
            </a:pPr>
            <a:endParaRPr lang="en-US" dirty="0"/>
          </a:p>
          <a:p>
            <a:pPr marL="0" lvl="0" indent="0">
              <a:spcBef>
                <a:spcPts val="360"/>
              </a:spcBef>
              <a:spcAft>
                <a:spcPts val="0"/>
              </a:spcAft>
              <a:buNone/>
            </a:pPr>
            <a:r>
              <a:rPr lang="en-US" dirty="0"/>
              <a:t>There are 2 types of projects that automatically go to the top of the list. The first type are electrification projects because they produce zero emissions,. The second type are projects located in the State’s designated “priority population” areas (this is also known as the Community Air Protection Program or CAPP). Ty discussed this earlier. </a:t>
            </a:r>
          </a:p>
          <a:p>
            <a:pPr marL="0" lvl="0" indent="0">
              <a:spcBef>
                <a:spcPts val="360"/>
              </a:spcBef>
              <a:spcAft>
                <a:spcPts val="0"/>
              </a:spcAft>
              <a:buNone/>
            </a:pPr>
            <a:endParaRPr lang="en-US" dirty="0"/>
          </a:p>
          <a:p>
            <a:pPr marL="0" lvl="0" indent="0">
              <a:spcBef>
                <a:spcPts val="360"/>
              </a:spcBef>
              <a:spcAft>
                <a:spcPts val="0"/>
              </a:spcAft>
              <a:buNone/>
            </a:pPr>
            <a:r>
              <a:rPr lang="en-US" dirty="0"/>
              <a:t>Then we rank all the projects according to cost effectiveness. The idea is to pay less $ per ton of emissions reduced and depends on the age of the baseline equipment (older is more competitive), number of hours used (high usage is more competitive), and cost of new equipment (lower cost is more competitive). In practice that means 1992 Tier 0 tractor used 2000 </a:t>
            </a:r>
            <a:r>
              <a:rPr lang="en-US" dirty="0" err="1"/>
              <a:t>hrs</a:t>
            </a:r>
            <a:r>
              <a:rPr lang="en-US" dirty="0"/>
              <a:t>/yr will likely rank higher and be funded before a 2008 Tier 3 tractor used 500 </a:t>
            </a:r>
            <a:r>
              <a:rPr lang="en-US" dirty="0" err="1"/>
              <a:t>hrs</a:t>
            </a:r>
            <a:r>
              <a:rPr lang="en-US" dirty="0"/>
              <a:t>/yr. </a:t>
            </a:r>
          </a:p>
          <a:p>
            <a:pPr marL="0" lvl="0" indent="0">
              <a:spcBef>
                <a:spcPts val="360"/>
              </a:spcBef>
              <a:spcAft>
                <a:spcPts val="0"/>
              </a:spcAft>
              <a:buNone/>
            </a:pPr>
            <a:endParaRPr lang="en-US" dirty="0"/>
          </a:p>
          <a:p>
            <a:pPr marL="0" lvl="0" indent="0">
              <a:spcBef>
                <a:spcPts val="360"/>
              </a:spcBef>
              <a:spcAft>
                <a:spcPts val="0"/>
              </a:spcAft>
              <a:buNone/>
            </a:pPr>
            <a:endParaRPr dirty="0"/>
          </a:p>
        </p:txBody>
      </p:sp>
      <p:sp>
        <p:nvSpPr>
          <p:cNvPr id="124" name="Shape 12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38439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txBox="1">
            <a:spLocks noGrp="1"/>
          </p:cNvSpPr>
          <p:nvPr>
            <p:ph type="body" idx="1"/>
          </p:nvPr>
        </p:nvSpPr>
        <p:spPr>
          <a:xfrm>
            <a:off x="701849" y="4416426"/>
            <a:ext cx="5606703" cy="4183063"/>
          </a:xfrm>
          <a:prstGeom prst="rect">
            <a:avLst/>
          </a:prstGeom>
        </p:spPr>
        <p:txBody>
          <a:bodyPr wrap="square" lIns="91425" tIns="91425" rIns="91425" bIns="91425" anchor="t" anchorCtr="0">
            <a:noAutofit/>
          </a:bodyPr>
          <a:lstStyle/>
          <a:p>
            <a:pPr marL="0" lvl="0" indent="0">
              <a:spcBef>
                <a:spcPts val="360"/>
              </a:spcBef>
              <a:spcAft>
                <a:spcPts val="0"/>
              </a:spcAft>
              <a:buNone/>
            </a:pPr>
            <a:r>
              <a:rPr lang="en-US" dirty="0"/>
              <a:t>TY</a:t>
            </a:r>
            <a:endParaRPr dirty="0"/>
          </a:p>
        </p:txBody>
      </p:sp>
      <p:sp>
        <p:nvSpPr>
          <p:cNvPr id="124" name="Shape 12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802609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txBox="1">
            <a:spLocks noGrp="1"/>
          </p:cNvSpPr>
          <p:nvPr>
            <p:ph type="body" idx="1"/>
          </p:nvPr>
        </p:nvSpPr>
        <p:spPr>
          <a:xfrm>
            <a:off x="701849" y="4416426"/>
            <a:ext cx="5606703" cy="4183063"/>
          </a:xfrm>
          <a:prstGeom prst="rect">
            <a:avLst/>
          </a:prstGeom>
        </p:spPr>
        <p:txBody>
          <a:bodyPr wrap="square" lIns="91425" tIns="91425" rIns="91425" bIns="91425" anchor="t" anchorCtr="0">
            <a:noAutofit/>
          </a:bodyPr>
          <a:lstStyle/>
          <a:p>
            <a:pPr marL="0" lvl="0" indent="0">
              <a:spcBef>
                <a:spcPts val="360"/>
              </a:spcBef>
              <a:spcAft>
                <a:spcPts val="0"/>
              </a:spcAft>
              <a:buNone/>
            </a:pPr>
            <a:r>
              <a:rPr lang="en-US" dirty="0"/>
              <a:t>IRENE: Here’s what the 2020 ranking list looked like. See the top 4 rows above the first red line – those were all high priority projects located within the Priority Population areas. </a:t>
            </a:r>
          </a:p>
          <a:p>
            <a:pPr marL="0" lvl="0" indent="0">
              <a:spcBef>
                <a:spcPts val="360"/>
              </a:spcBef>
              <a:spcAft>
                <a:spcPts val="0"/>
              </a:spcAft>
              <a:buNone/>
            </a:pPr>
            <a:r>
              <a:rPr lang="en-US" dirty="0"/>
              <a:t>Below that were projects ranked by Cost Effectiveness – see the pink bars. Longer bars are more cost effective and will get funded first. </a:t>
            </a:r>
          </a:p>
          <a:p>
            <a:pPr marL="0" lvl="0" indent="0">
              <a:spcBef>
                <a:spcPts val="360"/>
              </a:spcBef>
              <a:spcAft>
                <a:spcPts val="0"/>
              </a:spcAft>
              <a:buNone/>
            </a:pPr>
            <a:r>
              <a:rPr lang="en-US" dirty="0"/>
              <a:t>The lower red line marked the limit of funds so the projects below that line were not likely to get funded. </a:t>
            </a:r>
          </a:p>
          <a:p>
            <a:pPr marL="0" lvl="0" indent="0">
              <a:spcBef>
                <a:spcPts val="360"/>
              </a:spcBef>
              <a:spcAft>
                <a:spcPts val="0"/>
              </a:spcAft>
              <a:buNone/>
            </a:pPr>
            <a:endParaRPr lang="en-US" dirty="0"/>
          </a:p>
          <a:p>
            <a:pPr marL="0" lvl="0" indent="0">
              <a:spcBef>
                <a:spcPts val="360"/>
              </a:spcBef>
              <a:spcAft>
                <a:spcPts val="0"/>
              </a:spcAft>
              <a:buNone/>
            </a:pPr>
            <a:r>
              <a:rPr lang="en-US" dirty="0"/>
              <a:t>For this year, the ranking list will be published on MBARD’s website</a:t>
            </a:r>
          </a:p>
          <a:p>
            <a:pPr marL="0" lvl="0" indent="0">
              <a:spcBef>
                <a:spcPts val="360"/>
              </a:spcBef>
              <a:spcAft>
                <a:spcPts val="0"/>
              </a:spcAft>
              <a:buNone/>
            </a:pPr>
            <a:endParaRPr dirty="0"/>
          </a:p>
        </p:txBody>
      </p:sp>
      <p:sp>
        <p:nvSpPr>
          <p:cNvPr id="124" name="Shape 12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481337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spcBef>
                <a:spcPts val="360"/>
              </a:spcBef>
              <a:spcAft>
                <a:spcPts val="0"/>
              </a:spcAft>
              <a:buNone/>
            </a:pPr>
            <a:r>
              <a:rPr lang="en-US" dirty="0"/>
              <a:t>IRENE: the application period just began. The application form is now available on MBARD’s website. The application period will close December 16. Do yourself a favor and start the process now. You can save drafts of the application as you go along. Then when you’re sure its complete and accurate, you can submit it – no later than December 16.  </a:t>
            </a:r>
          </a:p>
          <a:p>
            <a:pPr marL="0" lvl="0" indent="0">
              <a:spcBef>
                <a:spcPts val="360"/>
              </a:spcBef>
              <a:spcAft>
                <a:spcPts val="0"/>
              </a:spcAft>
              <a:buNone/>
            </a:pPr>
            <a:r>
              <a:rPr lang="en-US" dirty="0"/>
              <a:t>We will be processing applications as they come in, but the ranking must wait until after the application period closes so we can consider all eligible applications. The ranking list will then be published on MBARD’s website in the 1</a:t>
            </a:r>
            <a:r>
              <a:rPr lang="en-US" baseline="30000" dirty="0"/>
              <a:t>st</a:t>
            </a:r>
            <a:r>
              <a:rPr lang="en-US" dirty="0"/>
              <a:t> Quarter of 2025, so sometime before the end of March. Then our Planning team members will start contacting you to begin projects, with the highest-ranking applications first. </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21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045967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txBox="1">
            <a:spLocks noGrp="1"/>
          </p:cNvSpPr>
          <p:nvPr>
            <p:ph type="body" idx="1"/>
          </p:nvPr>
        </p:nvSpPr>
        <p:spPr>
          <a:xfrm>
            <a:off x="701849" y="4416426"/>
            <a:ext cx="5606703" cy="4183063"/>
          </a:xfrm>
          <a:prstGeom prst="rect">
            <a:avLst/>
          </a:prstGeom>
        </p:spPr>
        <p:txBody>
          <a:bodyPr wrap="square" lIns="91425" tIns="91425" rIns="91425" bIns="91425" anchor="t" anchorCtr="0">
            <a:noAutofit/>
          </a:bodyPr>
          <a:lstStyle/>
          <a:p>
            <a:pPr marL="0" lvl="0" indent="0">
              <a:spcBef>
                <a:spcPts val="360"/>
              </a:spcBef>
              <a:spcAft>
                <a:spcPts val="0"/>
              </a:spcAft>
              <a:buNone/>
            </a:pPr>
            <a:r>
              <a:rPr lang="en-US" dirty="0"/>
              <a:t>TY</a:t>
            </a:r>
            <a:endParaRPr dirty="0"/>
          </a:p>
        </p:txBody>
      </p:sp>
      <p:sp>
        <p:nvSpPr>
          <p:cNvPr id="124" name="Shape 12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059584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MICHAEL</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23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084475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txBox="1">
            <a:spLocks noGrp="1"/>
          </p:cNvSpPr>
          <p:nvPr>
            <p:ph type="body" idx="1"/>
          </p:nvPr>
        </p:nvSpPr>
        <p:spPr>
          <a:xfrm>
            <a:off x="701849" y="4416426"/>
            <a:ext cx="5606703" cy="4183063"/>
          </a:xfrm>
          <a:prstGeom prst="rect">
            <a:avLst/>
          </a:prstGeom>
        </p:spPr>
        <p:txBody>
          <a:bodyPr wrap="square" lIns="91425" tIns="91425" rIns="91425" bIns="91425" anchor="t" anchorCtr="0">
            <a:noAutofit/>
          </a:bodyPr>
          <a:lstStyle/>
          <a:p>
            <a:pPr marL="0" lvl="0" indent="0">
              <a:spcBef>
                <a:spcPts val="360"/>
              </a:spcBef>
              <a:spcAft>
                <a:spcPts val="0"/>
              </a:spcAft>
              <a:buNone/>
            </a:pPr>
            <a:r>
              <a:rPr lang="en-US" dirty="0"/>
              <a:t>IRENE</a:t>
            </a:r>
            <a:endParaRPr dirty="0"/>
          </a:p>
        </p:txBody>
      </p:sp>
      <p:sp>
        <p:nvSpPr>
          <p:cNvPr id="124" name="Shape 12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65730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txBox="1">
            <a:spLocks noGrp="1"/>
          </p:cNvSpPr>
          <p:nvPr>
            <p:ph type="body" idx="1"/>
          </p:nvPr>
        </p:nvSpPr>
        <p:spPr>
          <a:xfrm>
            <a:off x="701849" y="4416426"/>
            <a:ext cx="5606703" cy="4183063"/>
          </a:xfrm>
          <a:prstGeom prst="rect">
            <a:avLst/>
          </a:prstGeom>
        </p:spPr>
        <p:txBody>
          <a:bodyPr wrap="square" lIns="91425" tIns="91425" rIns="91425" bIns="91425" anchor="t" anchorCtr="0">
            <a:noAutofit/>
          </a:bodyPr>
          <a:lstStyle/>
          <a:p>
            <a:pPr marL="0" lvl="0" indent="0">
              <a:spcBef>
                <a:spcPts val="360"/>
              </a:spcBef>
              <a:spcAft>
                <a:spcPts val="0"/>
              </a:spcAft>
              <a:buNone/>
            </a:pPr>
            <a:r>
              <a:rPr lang="en-US" dirty="0"/>
              <a:t>TY</a:t>
            </a:r>
            <a:endParaRPr dirty="0"/>
          </a:p>
        </p:txBody>
      </p:sp>
      <p:sp>
        <p:nvSpPr>
          <p:cNvPr id="124" name="Shape 12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txBox="1">
            <a:spLocks noGrp="1"/>
          </p:cNvSpPr>
          <p:nvPr>
            <p:ph type="body" idx="1"/>
          </p:nvPr>
        </p:nvSpPr>
        <p:spPr>
          <a:xfrm>
            <a:off x="701849" y="4416426"/>
            <a:ext cx="5606703" cy="4183063"/>
          </a:xfrm>
          <a:prstGeom prst="rect">
            <a:avLst/>
          </a:prstGeom>
        </p:spPr>
        <p:txBody>
          <a:bodyPr wrap="square" lIns="91425" tIns="91425" rIns="91425" bIns="91425" anchor="t" anchorCtr="0">
            <a:noAutofit/>
          </a:bodyPr>
          <a:lstStyle/>
          <a:p>
            <a:pPr marL="0" lvl="0" indent="0">
              <a:spcBef>
                <a:spcPts val="360"/>
              </a:spcBef>
              <a:spcAft>
                <a:spcPts val="0"/>
              </a:spcAft>
              <a:buNone/>
            </a:pPr>
            <a:r>
              <a:rPr lang="en-US" dirty="0"/>
              <a:t>TY</a:t>
            </a:r>
            <a:endParaRPr dirty="0"/>
          </a:p>
        </p:txBody>
      </p:sp>
      <p:sp>
        <p:nvSpPr>
          <p:cNvPr id="124" name="Shape 12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txBox="1">
            <a:spLocks noGrp="1"/>
          </p:cNvSpPr>
          <p:nvPr>
            <p:ph type="body" idx="1"/>
          </p:nvPr>
        </p:nvSpPr>
        <p:spPr>
          <a:xfrm>
            <a:off x="701849" y="4416426"/>
            <a:ext cx="5606703" cy="4183063"/>
          </a:xfrm>
          <a:prstGeom prst="rect">
            <a:avLst/>
          </a:prstGeom>
        </p:spPr>
        <p:txBody>
          <a:bodyPr wrap="square" lIns="91425" tIns="91425" rIns="91425" bIns="91425" anchor="t" anchorCtr="0">
            <a:noAutofit/>
          </a:bodyPr>
          <a:lstStyle/>
          <a:p>
            <a:pPr marL="0" lvl="0" indent="0">
              <a:spcBef>
                <a:spcPts val="360"/>
              </a:spcBef>
              <a:spcAft>
                <a:spcPts val="0"/>
              </a:spcAft>
              <a:buNone/>
            </a:pPr>
            <a:r>
              <a:rPr lang="en-US" dirty="0"/>
              <a:t>TY</a:t>
            </a:r>
            <a:endParaRPr dirty="0"/>
          </a:p>
        </p:txBody>
      </p:sp>
      <p:sp>
        <p:nvSpPr>
          <p:cNvPr id="124" name="Shape 12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085396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txBox="1">
            <a:spLocks noGrp="1"/>
          </p:cNvSpPr>
          <p:nvPr>
            <p:ph type="body" idx="1"/>
          </p:nvPr>
        </p:nvSpPr>
        <p:spPr>
          <a:xfrm>
            <a:off x="701849" y="4416426"/>
            <a:ext cx="5606703" cy="4183063"/>
          </a:xfrm>
          <a:prstGeom prst="rect">
            <a:avLst/>
          </a:prstGeom>
        </p:spPr>
        <p:txBody>
          <a:bodyPr wrap="square" lIns="91425" tIns="91425" rIns="91425" bIns="91425" anchor="t" anchorCtr="0">
            <a:noAutofit/>
          </a:bodyPr>
          <a:lstStyle/>
          <a:p>
            <a:pPr marL="0" marR="0" lvl="0" indent="0" algn="l" defTabSz="914400" rtl="0" eaLnBrk="1" fontAlgn="auto" latinLnBrk="0" hangingPunct="1">
              <a:lnSpc>
                <a:spcPct val="100000"/>
              </a:lnSpc>
              <a:spcBef>
                <a:spcPts val="360"/>
              </a:spcBef>
              <a:spcAft>
                <a:spcPts val="0"/>
              </a:spcAft>
              <a:buClrTx/>
              <a:buSzPts val="1400"/>
              <a:buFontTx/>
              <a:buNone/>
              <a:tabLst/>
              <a:defRPr/>
            </a:pPr>
            <a:r>
              <a:rPr lang="en-US" dirty="0"/>
              <a:t>IRENE: The CMP is statewide, so it offers various types of projects. Each Air District in CA adopts program types that benefit its region’s unique needs. MBARD includes the Counties of Monterey SC &amp; SB. Since our region has important agricultural and marine industries, these are the types of projects MBARD focuses on. </a:t>
            </a:r>
          </a:p>
          <a:p>
            <a:pPr marL="0" lvl="0" indent="0">
              <a:spcBef>
                <a:spcPts val="360"/>
              </a:spcBef>
              <a:spcAft>
                <a:spcPts val="0"/>
              </a:spcAft>
              <a:buNone/>
            </a:pPr>
            <a:endParaRPr lang="en-US" dirty="0"/>
          </a:p>
          <a:p>
            <a:pPr marL="0" lvl="0" indent="0">
              <a:spcBef>
                <a:spcPts val="360"/>
              </a:spcBef>
              <a:spcAft>
                <a:spcPts val="0"/>
              </a:spcAft>
              <a:buNone/>
            </a:pPr>
            <a:r>
              <a:rPr lang="en-US" dirty="0"/>
              <a:t>Off-Road Equipment Mobile Equipment includes agricultural tractors, as well as off road construction equipment like bulldozers forklifts and trash compactors. </a:t>
            </a:r>
          </a:p>
          <a:p>
            <a:pPr marL="0" lvl="0" indent="0">
              <a:spcBef>
                <a:spcPts val="360"/>
              </a:spcBef>
              <a:spcAft>
                <a:spcPts val="0"/>
              </a:spcAft>
              <a:buNone/>
            </a:pPr>
            <a:endParaRPr lang="en-US" dirty="0"/>
          </a:p>
          <a:p>
            <a:pPr marL="0" lvl="0" indent="0">
              <a:spcBef>
                <a:spcPts val="360"/>
              </a:spcBef>
              <a:spcAft>
                <a:spcPts val="0"/>
              </a:spcAft>
              <a:buNone/>
            </a:pPr>
            <a:r>
              <a:rPr lang="en-US" dirty="0"/>
              <a:t>There’s a new program being developed to replace &lt; 25 hp diesel equipment for Ag UTVs. MBARD will likely announce it early next year. Get on the DEERP mailing list for updates, see web links at the sign-in table. </a:t>
            </a:r>
          </a:p>
        </p:txBody>
      </p:sp>
      <p:sp>
        <p:nvSpPr>
          <p:cNvPr id="124" name="Shape 12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828026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IRENE: At top left is a diesel irrigation pump that was replaced with a zero emission electric motor. These projects bring a lot of emission reduction at low cost, so California is strongly encouraging electrification projects. In fact, any eligible zero-emission project gets top priority. Just keep in mind these projects can take time because they can be dependent on PG&amp;E.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211855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txBox="1">
            <a:spLocks noGrp="1"/>
          </p:cNvSpPr>
          <p:nvPr>
            <p:ph type="body" idx="1"/>
          </p:nvPr>
        </p:nvSpPr>
        <p:spPr>
          <a:xfrm>
            <a:off x="701849" y="4416426"/>
            <a:ext cx="5606703" cy="4183063"/>
          </a:xfrm>
          <a:prstGeom prst="rect">
            <a:avLst/>
          </a:prstGeom>
        </p:spPr>
        <p:txBody>
          <a:bodyPr wrap="square" lIns="91425" tIns="91425" rIns="91425" bIns="91425" anchor="t" anchorCtr="0">
            <a:noAutofit/>
          </a:bodyPr>
          <a:lstStyle/>
          <a:p>
            <a:pPr marL="0" lvl="0" indent="0">
              <a:spcBef>
                <a:spcPts val="360"/>
              </a:spcBef>
              <a:spcAft>
                <a:spcPts val="0"/>
              </a:spcAft>
              <a:buNone/>
            </a:pPr>
            <a:r>
              <a:rPr lang="en-US" dirty="0"/>
              <a:t>IRENE: These projects are evaluated on a case by case basis, so please contact us with questions. </a:t>
            </a:r>
            <a:endParaRPr dirty="0"/>
          </a:p>
        </p:txBody>
      </p:sp>
      <p:sp>
        <p:nvSpPr>
          <p:cNvPr id="124" name="Shape 12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61765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Shape 159"/>
          <p:cNvSpPr txBox="1">
            <a:spLocks noGrp="1"/>
          </p:cNvSpPr>
          <p:nvPr>
            <p:ph type="body" idx="1"/>
          </p:nvPr>
        </p:nvSpPr>
        <p:spPr>
          <a:xfrm>
            <a:off x="701849" y="4416426"/>
            <a:ext cx="5606703" cy="4183063"/>
          </a:xfrm>
          <a:prstGeom prst="rect">
            <a:avLst/>
          </a:prstGeom>
        </p:spPr>
        <p:txBody>
          <a:bodyPr wrap="square" lIns="91425" tIns="91425" rIns="91425" bIns="91425" anchor="t" anchorCtr="0">
            <a:noAutofit/>
          </a:bodyPr>
          <a:lstStyle/>
          <a:p>
            <a:pPr marL="0" lvl="0" indent="0">
              <a:spcBef>
                <a:spcPts val="360"/>
              </a:spcBef>
              <a:spcAft>
                <a:spcPts val="0"/>
              </a:spcAft>
              <a:buNone/>
            </a:pPr>
            <a:r>
              <a:rPr lang="en-US" dirty="0"/>
              <a:t>IRENE: for marine vessel projects, this program will replace the engines. This vessel is the Rachel Carson, owned by MBARI, the Monterey Bay Aquarium Research Institute, docked in Moss Landing. In 2017 the two main diesel engines were replaced with two electric 750 hp Challengers. This project saves about 8.4 tons of pollution emissions each year. Smoke no longer pours out of the stacks. </a:t>
            </a:r>
            <a:endParaRPr dirty="0"/>
          </a:p>
        </p:txBody>
      </p:sp>
      <p:sp>
        <p:nvSpPr>
          <p:cNvPr id="160" name="Shape 160"/>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bg>
      <p:bgPr>
        <a:blipFill rotWithShape="1">
          <a:blip r:embed="rId2">
            <a:alphaModFix/>
          </a:blip>
          <a:stretch>
            <a:fillRect/>
          </a:stretch>
        </a:blipFill>
        <a:effectLst/>
      </p:bgPr>
    </p:bg>
    <p:spTree>
      <p:nvGrpSpPr>
        <p:cNvPr id="1" name="Shape 20"/>
        <p:cNvGrpSpPr/>
        <p:nvPr/>
      </p:nvGrpSpPr>
      <p:grpSpPr>
        <a:xfrm>
          <a:off x="0" y="0"/>
          <a:ext cx="0" cy="0"/>
          <a:chOff x="0" y="0"/>
          <a:chExt cx="0" cy="0"/>
        </a:xfrm>
      </p:grpSpPr>
      <p:sp>
        <p:nvSpPr>
          <p:cNvPr id="21" name="Shape 21"/>
          <p:cNvSpPr txBox="1">
            <a:spLocks noGrp="1"/>
          </p:cNvSpPr>
          <p:nvPr>
            <p:ph type="ctrTitle"/>
          </p:nvPr>
        </p:nvSpPr>
        <p:spPr>
          <a:xfrm>
            <a:off x="533400" y="1371600"/>
            <a:ext cx="7851600" cy="1828800"/>
          </a:xfrm>
          <a:prstGeom prst="rect">
            <a:avLst/>
          </a:prstGeom>
          <a:noFill/>
          <a:ln>
            <a:noFill/>
          </a:ln>
        </p:spPr>
        <p:txBody>
          <a:bodyPr wrap="square" lIns="91425" tIns="91425" rIns="91425" bIns="91425" anchor="b" anchorCtr="0"/>
          <a:lstStyle>
            <a:lvl1pPr marL="0" marR="0" lvl="0" indent="0" algn="r" rtl="0">
              <a:spcBef>
                <a:spcPts val="0"/>
              </a:spcBef>
              <a:spcAft>
                <a:spcPts val="0"/>
              </a:spcAft>
              <a:buClr>
                <a:srgbClr val="4CE0EA"/>
              </a:buClr>
              <a:buSzPts val="5600"/>
              <a:buFont typeface="Calibri"/>
              <a:buNone/>
              <a:defRPr sz="5600" b="1" i="0" u="none" strike="noStrike" cap="none">
                <a:solidFill>
                  <a:srgbClr val="4CE0EA"/>
                </a:solidFill>
                <a:latin typeface="Calibri"/>
                <a:ea typeface="Calibri"/>
                <a:cs typeface="Calibri"/>
                <a:sym typeface="Calibri"/>
              </a:defRPr>
            </a:lvl1pPr>
            <a:lvl2pPr marL="0" marR="0" lvl="1" indent="0" algn="l" rtl="0">
              <a:spcBef>
                <a:spcPts val="0"/>
              </a:spcBef>
              <a:spcAft>
                <a:spcPts val="0"/>
              </a:spcAft>
              <a:buSzPts val="1400"/>
              <a:buNone/>
              <a:defRPr sz="5000" b="0" i="0" u="none" strike="noStrike" cap="none">
                <a:solidFill>
                  <a:schemeClr val="lt2"/>
                </a:solidFill>
                <a:latin typeface="Calibri"/>
                <a:ea typeface="Calibri"/>
                <a:cs typeface="Calibri"/>
                <a:sym typeface="Calibri"/>
              </a:defRPr>
            </a:lvl2pPr>
            <a:lvl3pPr marL="0" marR="0" lvl="2" indent="0" algn="l" rtl="0">
              <a:spcBef>
                <a:spcPts val="0"/>
              </a:spcBef>
              <a:spcAft>
                <a:spcPts val="0"/>
              </a:spcAft>
              <a:buSzPts val="1400"/>
              <a:buNone/>
              <a:defRPr sz="5000" b="0" i="0" u="none" strike="noStrike" cap="none">
                <a:solidFill>
                  <a:schemeClr val="lt2"/>
                </a:solidFill>
                <a:latin typeface="Calibri"/>
                <a:ea typeface="Calibri"/>
                <a:cs typeface="Calibri"/>
                <a:sym typeface="Calibri"/>
              </a:defRPr>
            </a:lvl3pPr>
            <a:lvl4pPr marL="0" marR="0" lvl="3" indent="0" algn="l" rtl="0">
              <a:spcBef>
                <a:spcPts val="0"/>
              </a:spcBef>
              <a:spcAft>
                <a:spcPts val="0"/>
              </a:spcAft>
              <a:buSzPts val="1400"/>
              <a:buNone/>
              <a:defRPr sz="5000" b="0" i="0" u="none" strike="noStrike" cap="none">
                <a:solidFill>
                  <a:schemeClr val="lt2"/>
                </a:solidFill>
                <a:latin typeface="Calibri"/>
                <a:ea typeface="Calibri"/>
                <a:cs typeface="Calibri"/>
                <a:sym typeface="Calibri"/>
              </a:defRPr>
            </a:lvl4pPr>
            <a:lvl5pPr marL="0" marR="0" lvl="4" indent="0" algn="l" rtl="0">
              <a:spcBef>
                <a:spcPts val="0"/>
              </a:spcBef>
              <a:spcAft>
                <a:spcPts val="0"/>
              </a:spcAft>
              <a:buSzPts val="1400"/>
              <a:buNone/>
              <a:defRPr sz="5000" b="0" i="0" u="none" strike="noStrike" cap="none">
                <a:solidFill>
                  <a:schemeClr val="lt2"/>
                </a:solidFill>
                <a:latin typeface="Calibri"/>
                <a:ea typeface="Calibri"/>
                <a:cs typeface="Calibri"/>
                <a:sym typeface="Calibri"/>
              </a:defRPr>
            </a:lvl5pPr>
            <a:lvl6pPr marL="457200" marR="0" lvl="5" indent="0" algn="l" rtl="0">
              <a:spcBef>
                <a:spcPts val="0"/>
              </a:spcBef>
              <a:spcAft>
                <a:spcPts val="0"/>
              </a:spcAft>
              <a:buSzPts val="1400"/>
              <a:buNone/>
              <a:defRPr sz="5000" b="0" i="0" u="none" strike="noStrike" cap="none">
                <a:solidFill>
                  <a:schemeClr val="lt2"/>
                </a:solidFill>
                <a:latin typeface="Calibri"/>
                <a:ea typeface="Calibri"/>
                <a:cs typeface="Calibri"/>
                <a:sym typeface="Calibri"/>
              </a:defRPr>
            </a:lvl6pPr>
            <a:lvl7pPr marL="914400" marR="0" lvl="6" indent="0" algn="l" rtl="0">
              <a:spcBef>
                <a:spcPts val="0"/>
              </a:spcBef>
              <a:spcAft>
                <a:spcPts val="0"/>
              </a:spcAft>
              <a:buSzPts val="1400"/>
              <a:buNone/>
              <a:defRPr sz="5000" b="0" i="0" u="none" strike="noStrike" cap="none">
                <a:solidFill>
                  <a:schemeClr val="lt2"/>
                </a:solidFill>
                <a:latin typeface="Calibri"/>
                <a:ea typeface="Calibri"/>
                <a:cs typeface="Calibri"/>
                <a:sym typeface="Calibri"/>
              </a:defRPr>
            </a:lvl7pPr>
            <a:lvl8pPr marL="1371600" marR="0" lvl="7" indent="0" algn="l" rtl="0">
              <a:spcBef>
                <a:spcPts val="0"/>
              </a:spcBef>
              <a:spcAft>
                <a:spcPts val="0"/>
              </a:spcAft>
              <a:buSzPts val="1400"/>
              <a:buNone/>
              <a:defRPr sz="5000" b="0" i="0" u="none" strike="noStrike" cap="none">
                <a:solidFill>
                  <a:schemeClr val="lt2"/>
                </a:solidFill>
                <a:latin typeface="Calibri"/>
                <a:ea typeface="Calibri"/>
                <a:cs typeface="Calibri"/>
                <a:sym typeface="Calibri"/>
              </a:defRPr>
            </a:lvl8pPr>
            <a:lvl9pPr marL="1828800" marR="0" lvl="8" indent="0" algn="l" rtl="0">
              <a:spcBef>
                <a:spcPts val="0"/>
              </a:spcBef>
              <a:spcAft>
                <a:spcPts val="0"/>
              </a:spcAft>
              <a:buSzPts val="1400"/>
              <a:buNone/>
              <a:defRPr sz="5000" b="0" i="0" u="none" strike="noStrike" cap="none">
                <a:solidFill>
                  <a:schemeClr val="lt2"/>
                </a:solidFill>
                <a:latin typeface="Calibri"/>
                <a:ea typeface="Calibri"/>
                <a:cs typeface="Calibri"/>
                <a:sym typeface="Calibri"/>
              </a:defRPr>
            </a:lvl9pPr>
          </a:lstStyle>
          <a:p>
            <a:endParaRPr/>
          </a:p>
        </p:txBody>
      </p:sp>
      <p:sp>
        <p:nvSpPr>
          <p:cNvPr id="22" name="Shape 22"/>
          <p:cNvSpPr txBox="1">
            <a:spLocks noGrp="1"/>
          </p:cNvSpPr>
          <p:nvPr>
            <p:ph type="subTitle" idx="1"/>
          </p:nvPr>
        </p:nvSpPr>
        <p:spPr>
          <a:xfrm>
            <a:off x="533400" y="3228536"/>
            <a:ext cx="7854600" cy="1752600"/>
          </a:xfrm>
          <a:prstGeom prst="rect">
            <a:avLst/>
          </a:prstGeom>
          <a:noFill/>
          <a:ln>
            <a:noFill/>
          </a:ln>
        </p:spPr>
        <p:txBody>
          <a:bodyPr wrap="square" lIns="91425" tIns="91425" rIns="91425" bIns="91425" anchor="t" anchorCtr="0"/>
          <a:lstStyle>
            <a:lvl1pPr marL="0" marR="45720" lvl="0" indent="0" algn="r" rtl="0">
              <a:spcBef>
                <a:spcPts val="520"/>
              </a:spcBef>
              <a:spcAft>
                <a:spcPts val="0"/>
              </a:spcAft>
              <a:buClr>
                <a:srgbClr val="0BD0D9"/>
              </a:buClr>
              <a:buSzPts val="2470"/>
              <a:buFont typeface="Noto Sans Symbols"/>
              <a:buNone/>
              <a:defRPr sz="2600" b="0" i="0" u="none" strike="noStrike" cap="none">
                <a:solidFill>
                  <a:schemeClr val="lt1"/>
                </a:solidFill>
                <a:latin typeface="Constantia"/>
                <a:ea typeface="Constantia"/>
                <a:cs typeface="Constantia"/>
                <a:sym typeface="Constantia"/>
              </a:defRPr>
            </a:lvl1pPr>
            <a:lvl2pPr marL="457200" marR="0" lvl="1" indent="0" algn="ctr" rtl="0">
              <a:spcBef>
                <a:spcPts val="480"/>
              </a:spcBef>
              <a:spcAft>
                <a:spcPts val="0"/>
              </a:spcAft>
              <a:buClr>
                <a:schemeClr val="accent1"/>
              </a:buClr>
              <a:buSzPts val="2040"/>
              <a:buFont typeface="Noto Sans Symbols"/>
              <a:buNone/>
              <a:defRPr sz="2400" b="0" i="0" u="none" strike="noStrike" cap="none">
                <a:solidFill>
                  <a:schemeClr val="lt1"/>
                </a:solidFill>
                <a:latin typeface="Constantia"/>
                <a:ea typeface="Constantia"/>
                <a:cs typeface="Constantia"/>
                <a:sym typeface="Constantia"/>
              </a:defRPr>
            </a:lvl2pPr>
            <a:lvl3pPr marL="914400" marR="0" lvl="2" indent="0" algn="ctr" rtl="0">
              <a:spcBef>
                <a:spcPts val="420"/>
              </a:spcBef>
              <a:spcAft>
                <a:spcPts val="0"/>
              </a:spcAft>
              <a:buClr>
                <a:schemeClr val="accent2"/>
              </a:buClr>
              <a:buSzPts val="1470"/>
              <a:buFont typeface="Noto Sans Symbols"/>
              <a:buNone/>
              <a:defRPr sz="2100" b="0" i="0" u="none" strike="noStrike" cap="none">
                <a:solidFill>
                  <a:schemeClr val="lt1"/>
                </a:solidFill>
                <a:latin typeface="Constantia"/>
                <a:ea typeface="Constantia"/>
                <a:cs typeface="Constantia"/>
                <a:sym typeface="Constantia"/>
              </a:defRPr>
            </a:lvl3pPr>
            <a:lvl4pPr marL="1371600" marR="0" lvl="3" indent="0" algn="ctr" rtl="0">
              <a:spcBef>
                <a:spcPts val="400"/>
              </a:spcBef>
              <a:spcAft>
                <a:spcPts val="0"/>
              </a:spcAft>
              <a:buClr>
                <a:srgbClr val="0BD0D9"/>
              </a:buClr>
              <a:buSzPts val="1300"/>
              <a:buFont typeface="Noto Sans Symbols"/>
              <a:buNone/>
              <a:defRPr sz="2000" b="0" i="0" u="none" strike="noStrike" cap="none">
                <a:solidFill>
                  <a:schemeClr val="lt1"/>
                </a:solidFill>
                <a:latin typeface="Constantia"/>
                <a:ea typeface="Constantia"/>
                <a:cs typeface="Constantia"/>
                <a:sym typeface="Constantia"/>
              </a:defRPr>
            </a:lvl4pPr>
            <a:lvl5pPr marL="1828800" marR="0" lvl="4" indent="0" algn="ctr" rtl="0">
              <a:spcBef>
                <a:spcPts val="400"/>
              </a:spcBef>
              <a:spcAft>
                <a:spcPts val="0"/>
              </a:spcAft>
              <a:buClr>
                <a:srgbClr val="10CF9B"/>
              </a:buClr>
              <a:buSzPts val="1300"/>
              <a:buFont typeface="Noto Sans Symbols"/>
              <a:buNone/>
              <a:defRPr sz="2000" b="0" i="0" u="none" strike="noStrike" cap="none">
                <a:solidFill>
                  <a:schemeClr val="lt1"/>
                </a:solidFill>
                <a:latin typeface="Constantia"/>
                <a:ea typeface="Constantia"/>
                <a:cs typeface="Constantia"/>
                <a:sym typeface="Constantia"/>
              </a:defRPr>
            </a:lvl5pPr>
            <a:lvl6pPr marL="2286000" marR="0" lvl="5" indent="0" algn="ctr" rtl="0">
              <a:spcBef>
                <a:spcPts val="360"/>
              </a:spcBef>
              <a:spcAft>
                <a:spcPts val="0"/>
              </a:spcAft>
              <a:buClr>
                <a:schemeClr val="accent5"/>
              </a:buClr>
              <a:buSzPts val="1440"/>
              <a:buFont typeface="Noto Sans Symbols"/>
              <a:buNone/>
              <a:defRPr sz="1800" b="0" i="0" u="none" strike="noStrike" cap="none">
                <a:solidFill>
                  <a:schemeClr val="lt1"/>
                </a:solidFill>
                <a:latin typeface="Constantia"/>
                <a:ea typeface="Constantia"/>
                <a:cs typeface="Constantia"/>
                <a:sym typeface="Constantia"/>
              </a:defRPr>
            </a:lvl6pPr>
            <a:lvl7pPr marL="2743200" marR="0" lvl="6" indent="0" algn="ctr" rtl="0">
              <a:spcBef>
                <a:spcPts val="320"/>
              </a:spcBef>
              <a:spcAft>
                <a:spcPts val="0"/>
              </a:spcAft>
              <a:buClr>
                <a:schemeClr val="accent6"/>
              </a:buClr>
              <a:buSzPts val="1280"/>
              <a:buFont typeface="Noto Sans Symbols"/>
              <a:buNone/>
              <a:defRPr sz="1600" b="0" i="0" u="none" strike="noStrike" cap="none">
                <a:solidFill>
                  <a:schemeClr val="lt1"/>
                </a:solidFill>
                <a:latin typeface="Constantia"/>
                <a:ea typeface="Constantia"/>
                <a:cs typeface="Constantia"/>
                <a:sym typeface="Constantia"/>
              </a:defRPr>
            </a:lvl7pPr>
            <a:lvl8pPr marL="3200400" marR="0" lvl="7" indent="0" algn="ctr" rtl="0">
              <a:spcBef>
                <a:spcPts val="320"/>
              </a:spcBef>
              <a:spcAft>
                <a:spcPts val="0"/>
              </a:spcAft>
              <a:buClr>
                <a:schemeClr val="lt2"/>
              </a:buClr>
              <a:buSzPts val="1600"/>
              <a:buFont typeface="Constantia"/>
              <a:buNone/>
              <a:defRPr sz="1600" b="0" i="0" u="none" strike="noStrike" cap="none">
                <a:solidFill>
                  <a:schemeClr val="lt1"/>
                </a:solidFill>
                <a:latin typeface="Constantia"/>
                <a:ea typeface="Constantia"/>
                <a:cs typeface="Constantia"/>
                <a:sym typeface="Constantia"/>
              </a:defRPr>
            </a:lvl8pPr>
            <a:lvl9pPr marL="3657600" marR="0" lvl="8" indent="0" algn="ctr" rtl="0">
              <a:spcBef>
                <a:spcPts val="280"/>
              </a:spcBef>
              <a:spcAft>
                <a:spcPts val="0"/>
              </a:spcAft>
              <a:buClr>
                <a:schemeClr val="lt2"/>
              </a:buClr>
              <a:buSzPts val="1400"/>
              <a:buFont typeface="Constantia"/>
              <a:buNone/>
              <a:defRPr sz="1400" b="0" i="0" u="none" strike="noStrike" cap="none">
                <a:solidFill>
                  <a:schemeClr val="lt1"/>
                </a:solidFill>
                <a:latin typeface="Constantia"/>
                <a:ea typeface="Constantia"/>
                <a:cs typeface="Constantia"/>
                <a:sym typeface="Constantia"/>
              </a:defRPr>
            </a:lvl9pPr>
          </a:lstStyle>
          <a:p>
            <a:endParaRPr/>
          </a:p>
        </p:txBody>
      </p:sp>
      <p:sp>
        <p:nvSpPr>
          <p:cNvPr id="23" name="Shape 23"/>
          <p:cNvSpPr txBox="1">
            <a:spLocks noGrp="1"/>
          </p:cNvSpPr>
          <p:nvPr>
            <p:ph type="dt" idx="10"/>
          </p:nvPr>
        </p:nvSpPr>
        <p:spPr>
          <a:xfrm>
            <a:off x="457200" y="6356350"/>
            <a:ext cx="2133600" cy="365100"/>
          </a:xfrm>
          <a:prstGeom prst="rect">
            <a:avLst/>
          </a:prstGeom>
          <a:noFill/>
          <a:ln>
            <a:noFill/>
          </a:ln>
        </p:spPr>
        <p:txBody>
          <a:bodyPr wrap="square" lIns="91425" tIns="91425" rIns="91425" bIns="91425" anchor="b" anchorCtr="0"/>
          <a:lstStyle>
            <a:lvl1pPr marL="0" marR="0" lvl="0" indent="0" algn="l" rtl="0">
              <a:spcBef>
                <a:spcPts val="0"/>
              </a:spcBef>
              <a:spcAft>
                <a:spcPts val="0"/>
              </a:spcAft>
              <a:buSzPts val="1400"/>
              <a:buNone/>
              <a:defRPr sz="1200" b="0" i="0" u="none" strike="noStrike" cap="none">
                <a:solidFill>
                  <a:srgbClr val="D0E9ED"/>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24" name="Shape 24"/>
          <p:cNvSpPr txBox="1">
            <a:spLocks noGrp="1"/>
          </p:cNvSpPr>
          <p:nvPr>
            <p:ph type="ftr" idx="11"/>
          </p:nvPr>
        </p:nvSpPr>
        <p:spPr>
          <a:xfrm>
            <a:off x="2667000" y="6356350"/>
            <a:ext cx="3352800" cy="365100"/>
          </a:xfrm>
          <a:prstGeom prst="rect">
            <a:avLst/>
          </a:prstGeom>
          <a:noFill/>
          <a:ln>
            <a:noFill/>
          </a:ln>
        </p:spPr>
        <p:txBody>
          <a:bodyPr wrap="square" lIns="91425" tIns="91425" rIns="91425" bIns="91425" anchor="b" anchorCtr="0"/>
          <a:lstStyle>
            <a:lvl1pPr marL="0" marR="0" lvl="0" indent="0" algn="l" rtl="0">
              <a:spcBef>
                <a:spcPts val="0"/>
              </a:spcBef>
              <a:spcAft>
                <a:spcPts val="0"/>
              </a:spcAft>
              <a:buSzPts val="1400"/>
              <a:buNone/>
              <a:defRPr sz="1200" b="0" i="0" u="none" strike="noStrike" cap="none">
                <a:solidFill>
                  <a:srgbClr val="D0E9ED"/>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25" name="Shape 25"/>
          <p:cNvSpPr txBox="1">
            <a:spLocks noGrp="1"/>
          </p:cNvSpPr>
          <p:nvPr>
            <p:ph type="sldNum" idx="12"/>
          </p:nvPr>
        </p:nvSpPr>
        <p:spPr>
          <a:xfrm>
            <a:off x="7924800" y="6356350"/>
            <a:ext cx="762000" cy="365100"/>
          </a:xfrm>
          <a:prstGeom prst="rect">
            <a:avLst/>
          </a:prstGeom>
          <a:noFill/>
          <a:ln>
            <a:noFill/>
          </a:ln>
        </p:spPr>
        <p:txBody>
          <a:bodyPr wrap="square" lIns="0" tIns="0" rIns="0" bIns="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D0E9ED"/>
                </a:solidFill>
                <a:latin typeface="Arial"/>
                <a:ea typeface="Arial"/>
                <a:cs typeface="Arial"/>
                <a:sym typeface="Arial"/>
              </a:rPr>
              <a:t>‹#›</a:t>
            </a:fld>
            <a:endParaRPr sz="1200" b="0" i="0" u="none" strike="noStrike" cap="none">
              <a:solidFill>
                <a:srgbClr val="D0E9ED"/>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704850"/>
            <a:ext cx="8229600" cy="1143000"/>
          </a:xfrm>
          <a:prstGeom prst="rect">
            <a:avLst/>
          </a:prstGeom>
          <a:noFill/>
          <a:ln>
            <a:noFill/>
          </a:ln>
        </p:spPr>
        <p:txBody>
          <a:bodyPr wrap="square" lIns="91425" tIns="91425" rIns="91425" bIns="91425" anchor="b" anchorCtr="0"/>
          <a:lstStyle>
            <a:lvl1pPr marL="0" marR="0" lvl="0" indent="0"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1pPr>
            <a:lvl2pPr marL="0" marR="0" lvl="1" indent="0"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2pPr>
            <a:lvl3pPr marL="0" marR="0" lvl="2" indent="0"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3pPr>
            <a:lvl4pPr marL="0" marR="0" lvl="3" indent="0"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4pPr>
            <a:lvl5pPr marL="0" marR="0" lvl="4" indent="0"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5pPr>
            <a:lvl6pPr marL="457200" marR="0" lvl="5" indent="0"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6pPr>
            <a:lvl7pPr marL="914400" marR="0" lvl="6" indent="0"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7pPr>
            <a:lvl8pPr marL="1371600" marR="0" lvl="7" indent="0"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8pPr>
            <a:lvl9pPr marL="1828800" marR="0" lvl="8" indent="0"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9pPr>
          </a:lstStyle>
          <a:p>
            <a:endParaRPr/>
          </a:p>
        </p:txBody>
      </p:sp>
      <p:sp>
        <p:nvSpPr>
          <p:cNvPr id="39" name="Shape 39"/>
          <p:cNvSpPr txBox="1">
            <a:spLocks noGrp="1"/>
          </p:cNvSpPr>
          <p:nvPr>
            <p:ph type="body" idx="1"/>
          </p:nvPr>
        </p:nvSpPr>
        <p:spPr>
          <a:xfrm>
            <a:off x="457200" y="1935163"/>
            <a:ext cx="8229600" cy="4389300"/>
          </a:xfrm>
          <a:prstGeom prst="rect">
            <a:avLst/>
          </a:prstGeom>
          <a:noFill/>
          <a:ln>
            <a:noFill/>
          </a:ln>
        </p:spPr>
        <p:txBody>
          <a:bodyPr wrap="square" lIns="91425" tIns="91425" rIns="91425" bIns="91425" anchor="t" anchorCtr="0"/>
          <a:lstStyle>
            <a:lvl1pPr marL="457200" marR="0" lvl="0" indent="-385445" algn="l" rtl="0">
              <a:spcBef>
                <a:spcPts val="520"/>
              </a:spcBef>
              <a:spcAft>
                <a:spcPts val="0"/>
              </a:spcAft>
              <a:buClr>
                <a:srgbClr val="0BD0D9"/>
              </a:buClr>
              <a:buSzPts val="2470"/>
              <a:buFont typeface="Noto Sans Symbols"/>
              <a:buChar char="●"/>
              <a:defRPr sz="2600" b="0" i="0" u="none" strike="noStrike" cap="none">
                <a:solidFill>
                  <a:schemeClr val="dk1"/>
                </a:solidFill>
                <a:latin typeface="Constantia"/>
                <a:ea typeface="Constantia"/>
                <a:cs typeface="Constantia"/>
                <a:sym typeface="Constantia"/>
              </a:defRPr>
            </a:lvl1pPr>
            <a:lvl2pPr marL="914400" marR="0" lvl="1" indent="-358140" algn="l" rtl="0">
              <a:spcBef>
                <a:spcPts val="480"/>
              </a:spcBef>
              <a:spcAft>
                <a:spcPts val="0"/>
              </a:spcAft>
              <a:buClr>
                <a:schemeClr val="accent1"/>
              </a:buClr>
              <a:buSzPts val="2040"/>
              <a:buFont typeface="Noto Sans Symbols"/>
              <a:buChar char="●"/>
              <a:defRPr sz="2400" b="0" i="0" u="none" strike="noStrike" cap="none">
                <a:solidFill>
                  <a:schemeClr val="dk1"/>
                </a:solidFill>
                <a:latin typeface="Constantia"/>
                <a:ea typeface="Constantia"/>
                <a:cs typeface="Constantia"/>
                <a:sym typeface="Constantia"/>
              </a:defRPr>
            </a:lvl2pPr>
            <a:lvl3pPr marL="1371600" marR="0" lvl="2" indent="-321944" algn="l" rtl="0">
              <a:spcBef>
                <a:spcPts val="420"/>
              </a:spcBef>
              <a:spcAft>
                <a:spcPts val="0"/>
              </a:spcAft>
              <a:buClr>
                <a:schemeClr val="accent2"/>
              </a:buClr>
              <a:buSzPts val="1470"/>
              <a:buFont typeface="Noto Sans Symbols"/>
              <a:buChar char="●"/>
              <a:defRPr sz="2100" b="0" i="0" u="none" strike="noStrike" cap="none">
                <a:solidFill>
                  <a:schemeClr val="dk1"/>
                </a:solidFill>
                <a:latin typeface="Constantia"/>
                <a:ea typeface="Constantia"/>
                <a:cs typeface="Constantia"/>
                <a:sym typeface="Constantia"/>
              </a:defRPr>
            </a:lvl3pPr>
            <a:lvl4pPr marL="1828800" marR="0" lvl="3" indent="-311150" algn="l" rtl="0">
              <a:spcBef>
                <a:spcPts val="400"/>
              </a:spcBef>
              <a:spcAft>
                <a:spcPts val="0"/>
              </a:spcAft>
              <a:buClr>
                <a:srgbClr val="0BD0D9"/>
              </a:buClr>
              <a:buSzPts val="1300"/>
              <a:buFont typeface="Noto Sans Symbols"/>
              <a:buChar char="●"/>
              <a:defRPr sz="2000" b="0" i="0" u="none" strike="noStrike" cap="none">
                <a:solidFill>
                  <a:schemeClr val="dk1"/>
                </a:solidFill>
                <a:latin typeface="Constantia"/>
                <a:ea typeface="Constantia"/>
                <a:cs typeface="Constantia"/>
                <a:sym typeface="Constantia"/>
              </a:defRPr>
            </a:lvl4pPr>
            <a:lvl5pPr marL="2286000" marR="0" lvl="4" indent="-311150" algn="l" rtl="0">
              <a:spcBef>
                <a:spcPts val="400"/>
              </a:spcBef>
              <a:spcAft>
                <a:spcPts val="0"/>
              </a:spcAft>
              <a:buClr>
                <a:srgbClr val="10CF9B"/>
              </a:buClr>
              <a:buSzPts val="1300"/>
              <a:buFont typeface="Noto Sans Symbols"/>
              <a:buChar char="●"/>
              <a:defRPr sz="2000" b="0" i="0" u="none" strike="noStrike" cap="none">
                <a:solidFill>
                  <a:schemeClr val="dk1"/>
                </a:solidFill>
                <a:latin typeface="Constantia"/>
                <a:ea typeface="Constantia"/>
                <a:cs typeface="Constantia"/>
                <a:sym typeface="Constantia"/>
              </a:defRPr>
            </a:lvl5pPr>
            <a:lvl6pPr marL="2743200" marR="0" lvl="5" indent="-320039" algn="l" rtl="0">
              <a:spcBef>
                <a:spcPts val="360"/>
              </a:spcBef>
              <a:spcAft>
                <a:spcPts val="0"/>
              </a:spcAft>
              <a:buClr>
                <a:schemeClr val="accent5"/>
              </a:buClr>
              <a:buSzPts val="1440"/>
              <a:buFont typeface="Noto Sans Symbols"/>
              <a:buChar char="●"/>
              <a:defRPr sz="1800" b="0" i="0" u="none" strike="noStrike" cap="none">
                <a:solidFill>
                  <a:schemeClr val="dk1"/>
                </a:solidFill>
                <a:latin typeface="Constantia"/>
                <a:ea typeface="Constantia"/>
                <a:cs typeface="Constantia"/>
                <a:sym typeface="Constantia"/>
              </a:defRPr>
            </a:lvl6pPr>
            <a:lvl7pPr marL="3200400" marR="0" lvl="6" indent="-309879" algn="l" rtl="0">
              <a:spcBef>
                <a:spcPts val="320"/>
              </a:spcBef>
              <a:spcAft>
                <a:spcPts val="0"/>
              </a:spcAft>
              <a:buClr>
                <a:schemeClr val="accent6"/>
              </a:buClr>
              <a:buSzPts val="1280"/>
              <a:buFont typeface="Noto Sans Symbols"/>
              <a:buChar char="●"/>
              <a:defRPr sz="1600" b="0" i="0" u="none" strike="noStrike" cap="none">
                <a:solidFill>
                  <a:schemeClr val="dk1"/>
                </a:solidFill>
                <a:latin typeface="Constantia"/>
                <a:ea typeface="Constantia"/>
                <a:cs typeface="Constantia"/>
                <a:sym typeface="Constantia"/>
              </a:defRPr>
            </a:lvl7pPr>
            <a:lvl8pPr marL="3657600" marR="0" lvl="7" indent="-330200" algn="l" rtl="0">
              <a:spcBef>
                <a:spcPts val="320"/>
              </a:spcBef>
              <a:spcAft>
                <a:spcPts val="0"/>
              </a:spcAft>
              <a:buClr>
                <a:schemeClr val="dk2"/>
              </a:buClr>
              <a:buSzPts val="1600"/>
              <a:buFont typeface="Constantia"/>
              <a:buChar char="•"/>
              <a:defRPr sz="1600" b="0" i="0" u="none" strike="noStrike" cap="none">
                <a:solidFill>
                  <a:schemeClr val="dk1"/>
                </a:solidFill>
                <a:latin typeface="Constantia"/>
                <a:ea typeface="Constantia"/>
                <a:cs typeface="Constantia"/>
                <a:sym typeface="Constantia"/>
              </a:defRPr>
            </a:lvl8pPr>
            <a:lvl9pPr marL="4114800" marR="0" lvl="8" indent="-317500" algn="l" rtl="0">
              <a:spcBef>
                <a:spcPts val="280"/>
              </a:spcBef>
              <a:spcAft>
                <a:spcPts val="0"/>
              </a:spcAft>
              <a:buClr>
                <a:schemeClr val="dk2"/>
              </a:buClr>
              <a:buSzPts val="1400"/>
              <a:buFont typeface="Constantia"/>
              <a:buChar char="•"/>
              <a:defRPr sz="1400" b="0" i="0" u="none" strike="noStrike" cap="none">
                <a:solidFill>
                  <a:schemeClr val="dk1"/>
                </a:solidFill>
                <a:latin typeface="Constantia"/>
                <a:ea typeface="Constantia"/>
                <a:cs typeface="Constantia"/>
                <a:sym typeface="Constantia"/>
              </a:defRPr>
            </a:lvl9pPr>
          </a:lstStyle>
          <a:p>
            <a:endParaRPr/>
          </a:p>
        </p:txBody>
      </p:sp>
      <p:sp>
        <p:nvSpPr>
          <p:cNvPr id="40" name="Shape 40"/>
          <p:cNvSpPr txBox="1">
            <a:spLocks noGrp="1"/>
          </p:cNvSpPr>
          <p:nvPr>
            <p:ph type="dt" idx="10"/>
          </p:nvPr>
        </p:nvSpPr>
        <p:spPr>
          <a:xfrm>
            <a:off x="457200" y="6356350"/>
            <a:ext cx="2133600" cy="365100"/>
          </a:xfrm>
          <a:prstGeom prst="rect">
            <a:avLst/>
          </a:prstGeom>
          <a:noFill/>
          <a:ln>
            <a:noFill/>
          </a:ln>
        </p:spPr>
        <p:txBody>
          <a:bodyPr wrap="square" lIns="91425" tIns="91425" rIns="91425" bIns="91425" anchor="b" anchorCtr="0"/>
          <a:lstStyle>
            <a:lvl1pPr marL="0" marR="0" lvl="0" indent="0" algn="l" rtl="0">
              <a:spcBef>
                <a:spcPts val="0"/>
              </a:spcBef>
              <a:spcAft>
                <a:spcPts val="0"/>
              </a:spcAft>
              <a:buSzPts val="1400"/>
              <a:buNone/>
              <a:defRPr sz="1200" b="0" i="0" u="none" strike="noStrike" cap="none">
                <a:solidFill>
                  <a:srgbClr val="035C75"/>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ftr" idx="11"/>
          </p:nvPr>
        </p:nvSpPr>
        <p:spPr>
          <a:xfrm>
            <a:off x="2667000" y="6356350"/>
            <a:ext cx="3352800" cy="365100"/>
          </a:xfrm>
          <a:prstGeom prst="rect">
            <a:avLst/>
          </a:prstGeom>
          <a:noFill/>
          <a:ln>
            <a:noFill/>
          </a:ln>
        </p:spPr>
        <p:txBody>
          <a:bodyPr wrap="square" lIns="91425" tIns="91425" rIns="91425" bIns="91425" anchor="b" anchorCtr="0"/>
          <a:lstStyle>
            <a:lvl1pPr marL="0" marR="0" lvl="0" indent="0" algn="l" rtl="0">
              <a:spcBef>
                <a:spcPts val="0"/>
              </a:spcBef>
              <a:spcAft>
                <a:spcPts val="0"/>
              </a:spcAft>
              <a:buSzPts val="1400"/>
              <a:buNone/>
              <a:defRPr sz="1200" b="0" i="0" u="none" strike="noStrike" cap="none">
                <a:solidFill>
                  <a:srgbClr val="035C75"/>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sldNum" idx="12"/>
          </p:nvPr>
        </p:nvSpPr>
        <p:spPr>
          <a:xfrm>
            <a:off x="7924800" y="6356350"/>
            <a:ext cx="762000" cy="365100"/>
          </a:xfrm>
          <a:prstGeom prst="rect">
            <a:avLst/>
          </a:prstGeom>
          <a:noFill/>
          <a:ln>
            <a:noFill/>
          </a:ln>
        </p:spPr>
        <p:txBody>
          <a:bodyPr wrap="square" lIns="0" tIns="0" rIns="0" bIns="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035C75"/>
                </a:solidFill>
                <a:latin typeface="Arial"/>
                <a:ea typeface="Arial"/>
                <a:cs typeface="Arial"/>
                <a:sym typeface="Arial"/>
              </a:rPr>
              <a:t>‹#›</a:t>
            </a:fld>
            <a:endParaRPr sz="1200" b="0" i="0" u="none" strike="noStrike" cap="none">
              <a:solidFill>
                <a:srgbClr val="035C75"/>
              </a:solidFill>
              <a:latin typeface="Arial"/>
              <a:ea typeface="Arial"/>
              <a:cs typeface="Arial"/>
              <a:sym typeface="Arial"/>
            </a:endParaRPr>
          </a:p>
        </p:txBody>
      </p:sp>
    </p:spTree>
    <p:extLst>
      <p:ext uri="{BB962C8B-B14F-4D97-AF65-F5344CB8AC3E}">
        <p14:creationId xmlns:p14="http://schemas.microsoft.com/office/powerpoint/2010/main" val="16486021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Shape 43"/>
        <p:cNvGrpSpPr/>
        <p:nvPr/>
      </p:nvGrpSpPr>
      <p:grpSpPr>
        <a:xfrm>
          <a:off x="0" y="0"/>
          <a:ext cx="0" cy="0"/>
          <a:chOff x="0" y="0"/>
          <a:chExt cx="0" cy="0"/>
        </a:xfrm>
      </p:grpSpPr>
      <p:sp>
        <p:nvSpPr>
          <p:cNvPr id="44" name="Shape 44"/>
          <p:cNvSpPr txBox="1">
            <a:spLocks noGrp="1"/>
          </p:cNvSpPr>
          <p:nvPr>
            <p:ph type="body" idx="1"/>
          </p:nvPr>
        </p:nvSpPr>
        <p:spPr>
          <a:xfrm>
            <a:off x="457200" y="274638"/>
            <a:ext cx="8229600" cy="5851500"/>
          </a:xfrm>
          <a:prstGeom prst="rect">
            <a:avLst/>
          </a:prstGeom>
          <a:noFill/>
          <a:ln>
            <a:noFill/>
          </a:ln>
        </p:spPr>
        <p:txBody>
          <a:bodyPr wrap="square" lIns="91425" tIns="91425" rIns="91425" bIns="91425" anchor="t" anchorCtr="0"/>
          <a:lstStyle>
            <a:lvl1pPr marL="457200" marR="0" lvl="0" indent="-385445" algn="l" rtl="0">
              <a:spcBef>
                <a:spcPts val="520"/>
              </a:spcBef>
              <a:spcAft>
                <a:spcPts val="0"/>
              </a:spcAft>
              <a:buClr>
                <a:srgbClr val="0BD0D9"/>
              </a:buClr>
              <a:buSzPts val="2470"/>
              <a:buFont typeface="Noto Sans Symbols"/>
              <a:buChar char="●"/>
              <a:defRPr sz="2600" b="0" i="0" u="none" strike="noStrike" cap="none">
                <a:solidFill>
                  <a:schemeClr val="dk1"/>
                </a:solidFill>
                <a:latin typeface="Constantia"/>
                <a:ea typeface="Constantia"/>
                <a:cs typeface="Constantia"/>
                <a:sym typeface="Constantia"/>
              </a:defRPr>
            </a:lvl1pPr>
            <a:lvl2pPr marL="914400" marR="0" lvl="1" indent="-358140" algn="l" rtl="0">
              <a:spcBef>
                <a:spcPts val="480"/>
              </a:spcBef>
              <a:spcAft>
                <a:spcPts val="0"/>
              </a:spcAft>
              <a:buClr>
                <a:schemeClr val="accent1"/>
              </a:buClr>
              <a:buSzPts val="2040"/>
              <a:buFont typeface="Noto Sans Symbols"/>
              <a:buChar char="●"/>
              <a:defRPr sz="2400" b="0" i="0" u="none" strike="noStrike" cap="none">
                <a:solidFill>
                  <a:schemeClr val="dk1"/>
                </a:solidFill>
                <a:latin typeface="Constantia"/>
                <a:ea typeface="Constantia"/>
                <a:cs typeface="Constantia"/>
                <a:sym typeface="Constantia"/>
              </a:defRPr>
            </a:lvl2pPr>
            <a:lvl3pPr marL="1371600" marR="0" lvl="2" indent="-321944" algn="l" rtl="0">
              <a:spcBef>
                <a:spcPts val="420"/>
              </a:spcBef>
              <a:spcAft>
                <a:spcPts val="0"/>
              </a:spcAft>
              <a:buClr>
                <a:schemeClr val="accent2"/>
              </a:buClr>
              <a:buSzPts val="1470"/>
              <a:buFont typeface="Noto Sans Symbols"/>
              <a:buChar char="●"/>
              <a:defRPr sz="2100" b="0" i="0" u="none" strike="noStrike" cap="none">
                <a:solidFill>
                  <a:schemeClr val="dk1"/>
                </a:solidFill>
                <a:latin typeface="Constantia"/>
                <a:ea typeface="Constantia"/>
                <a:cs typeface="Constantia"/>
                <a:sym typeface="Constantia"/>
              </a:defRPr>
            </a:lvl3pPr>
            <a:lvl4pPr marL="1828800" marR="0" lvl="3" indent="-311150" algn="l" rtl="0">
              <a:spcBef>
                <a:spcPts val="400"/>
              </a:spcBef>
              <a:spcAft>
                <a:spcPts val="0"/>
              </a:spcAft>
              <a:buClr>
                <a:srgbClr val="0BD0D9"/>
              </a:buClr>
              <a:buSzPts val="1300"/>
              <a:buFont typeface="Noto Sans Symbols"/>
              <a:buChar char="●"/>
              <a:defRPr sz="2000" b="0" i="0" u="none" strike="noStrike" cap="none">
                <a:solidFill>
                  <a:schemeClr val="dk1"/>
                </a:solidFill>
                <a:latin typeface="Constantia"/>
                <a:ea typeface="Constantia"/>
                <a:cs typeface="Constantia"/>
                <a:sym typeface="Constantia"/>
              </a:defRPr>
            </a:lvl4pPr>
            <a:lvl5pPr marL="2286000" marR="0" lvl="4" indent="-311150" algn="l" rtl="0">
              <a:spcBef>
                <a:spcPts val="400"/>
              </a:spcBef>
              <a:spcAft>
                <a:spcPts val="0"/>
              </a:spcAft>
              <a:buClr>
                <a:srgbClr val="10CF9B"/>
              </a:buClr>
              <a:buSzPts val="1300"/>
              <a:buFont typeface="Noto Sans Symbols"/>
              <a:buChar char="●"/>
              <a:defRPr sz="2000" b="0" i="0" u="none" strike="noStrike" cap="none">
                <a:solidFill>
                  <a:schemeClr val="dk1"/>
                </a:solidFill>
                <a:latin typeface="Constantia"/>
                <a:ea typeface="Constantia"/>
                <a:cs typeface="Constantia"/>
                <a:sym typeface="Constantia"/>
              </a:defRPr>
            </a:lvl5pPr>
            <a:lvl6pPr marL="2743200" marR="0" lvl="5" indent="-320039" algn="l" rtl="0">
              <a:spcBef>
                <a:spcPts val="360"/>
              </a:spcBef>
              <a:spcAft>
                <a:spcPts val="0"/>
              </a:spcAft>
              <a:buClr>
                <a:schemeClr val="accent5"/>
              </a:buClr>
              <a:buSzPts val="1440"/>
              <a:buFont typeface="Noto Sans Symbols"/>
              <a:buChar char="●"/>
              <a:defRPr sz="1800" b="0" i="0" u="none" strike="noStrike" cap="none">
                <a:solidFill>
                  <a:schemeClr val="dk1"/>
                </a:solidFill>
                <a:latin typeface="Constantia"/>
                <a:ea typeface="Constantia"/>
                <a:cs typeface="Constantia"/>
                <a:sym typeface="Constantia"/>
              </a:defRPr>
            </a:lvl6pPr>
            <a:lvl7pPr marL="3200400" marR="0" lvl="6" indent="-309879" algn="l" rtl="0">
              <a:spcBef>
                <a:spcPts val="320"/>
              </a:spcBef>
              <a:spcAft>
                <a:spcPts val="0"/>
              </a:spcAft>
              <a:buClr>
                <a:schemeClr val="accent6"/>
              </a:buClr>
              <a:buSzPts val="1280"/>
              <a:buFont typeface="Noto Sans Symbols"/>
              <a:buChar char="●"/>
              <a:defRPr sz="1600" b="0" i="0" u="none" strike="noStrike" cap="none">
                <a:solidFill>
                  <a:schemeClr val="dk1"/>
                </a:solidFill>
                <a:latin typeface="Constantia"/>
                <a:ea typeface="Constantia"/>
                <a:cs typeface="Constantia"/>
                <a:sym typeface="Constantia"/>
              </a:defRPr>
            </a:lvl7pPr>
            <a:lvl8pPr marL="3657600" marR="0" lvl="7" indent="-330200" algn="l" rtl="0">
              <a:spcBef>
                <a:spcPts val="320"/>
              </a:spcBef>
              <a:spcAft>
                <a:spcPts val="0"/>
              </a:spcAft>
              <a:buClr>
                <a:schemeClr val="dk2"/>
              </a:buClr>
              <a:buSzPts val="1600"/>
              <a:buFont typeface="Constantia"/>
              <a:buChar char="•"/>
              <a:defRPr sz="1600" b="0" i="0" u="none" strike="noStrike" cap="none">
                <a:solidFill>
                  <a:schemeClr val="dk1"/>
                </a:solidFill>
                <a:latin typeface="Constantia"/>
                <a:ea typeface="Constantia"/>
                <a:cs typeface="Constantia"/>
                <a:sym typeface="Constantia"/>
              </a:defRPr>
            </a:lvl8pPr>
            <a:lvl9pPr marL="4114800" marR="0" lvl="8" indent="-317500" algn="l" rtl="0">
              <a:spcBef>
                <a:spcPts val="280"/>
              </a:spcBef>
              <a:spcAft>
                <a:spcPts val="0"/>
              </a:spcAft>
              <a:buClr>
                <a:schemeClr val="dk2"/>
              </a:buClr>
              <a:buSzPts val="1400"/>
              <a:buFont typeface="Constantia"/>
              <a:buChar char="•"/>
              <a:defRPr sz="1400" b="0" i="0" u="none" strike="noStrike" cap="none">
                <a:solidFill>
                  <a:schemeClr val="dk1"/>
                </a:solidFill>
                <a:latin typeface="Constantia"/>
                <a:ea typeface="Constantia"/>
                <a:cs typeface="Constantia"/>
                <a:sym typeface="Constantia"/>
              </a:defRPr>
            </a:lvl9pPr>
          </a:lstStyle>
          <a:p>
            <a:endParaRPr/>
          </a:p>
        </p:txBody>
      </p:sp>
      <p:sp>
        <p:nvSpPr>
          <p:cNvPr id="45" name="Shape 45"/>
          <p:cNvSpPr txBox="1">
            <a:spLocks noGrp="1"/>
          </p:cNvSpPr>
          <p:nvPr>
            <p:ph type="dt" idx="10"/>
          </p:nvPr>
        </p:nvSpPr>
        <p:spPr>
          <a:xfrm>
            <a:off x="457200" y="6356350"/>
            <a:ext cx="2133600" cy="365100"/>
          </a:xfrm>
          <a:prstGeom prst="rect">
            <a:avLst/>
          </a:prstGeom>
          <a:noFill/>
          <a:ln>
            <a:noFill/>
          </a:ln>
        </p:spPr>
        <p:txBody>
          <a:bodyPr wrap="square" lIns="91425" tIns="91425" rIns="91425" bIns="91425" anchor="b" anchorCtr="0"/>
          <a:lstStyle>
            <a:lvl1pPr marL="0" marR="0" lvl="0" indent="0" algn="l" rtl="0">
              <a:spcBef>
                <a:spcPts val="0"/>
              </a:spcBef>
              <a:spcAft>
                <a:spcPts val="0"/>
              </a:spcAft>
              <a:buSzPts val="1400"/>
              <a:buNone/>
              <a:defRPr sz="1200" b="0" i="0" u="none" strike="noStrike" cap="none">
                <a:solidFill>
                  <a:srgbClr val="035C75"/>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6" name="Shape 46"/>
          <p:cNvSpPr txBox="1">
            <a:spLocks noGrp="1"/>
          </p:cNvSpPr>
          <p:nvPr>
            <p:ph type="ftr" idx="11"/>
          </p:nvPr>
        </p:nvSpPr>
        <p:spPr>
          <a:xfrm>
            <a:off x="2667000" y="6356350"/>
            <a:ext cx="3352800" cy="365100"/>
          </a:xfrm>
          <a:prstGeom prst="rect">
            <a:avLst/>
          </a:prstGeom>
          <a:noFill/>
          <a:ln>
            <a:noFill/>
          </a:ln>
        </p:spPr>
        <p:txBody>
          <a:bodyPr wrap="square" lIns="91425" tIns="91425" rIns="91425" bIns="91425" anchor="b" anchorCtr="0"/>
          <a:lstStyle>
            <a:lvl1pPr marL="0" marR="0" lvl="0" indent="0" algn="l" rtl="0">
              <a:spcBef>
                <a:spcPts val="0"/>
              </a:spcBef>
              <a:spcAft>
                <a:spcPts val="0"/>
              </a:spcAft>
              <a:buSzPts val="1400"/>
              <a:buNone/>
              <a:defRPr sz="1200" b="0" i="0" u="none" strike="noStrike" cap="none">
                <a:solidFill>
                  <a:srgbClr val="035C75"/>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7" name="Shape 47"/>
          <p:cNvSpPr txBox="1">
            <a:spLocks noGrp="1"/>
          </p:cNvSpPr>
          <p:nvPr>
            <p:ph type="sldNum" idx="12"/>
          </p:nvPr>
        </p:nvSpPr>
        <p:spPr>
          <a:xfrm>
            <a:off x="7924800" y="6356350"/>
            <a:ext cx="762000" cy="365100"/>
          </a:xfrm>
          <a:prstGeom prst="rect">
            <a:avLst/>
          </a:prstGeom>
          <a:noFill/>
          <a:ln>
            <a:noFill/>
          </a:ln>
        </p:spPr>
        <p:txBody>
          <a:bodyPr wrap="square" lIns="0" tIns="0" rIns="0" bIns="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035C75"/>
                </a:solidFill>
                <a:latin typeface="Arial"/>
                <a:ea typeface="Arial"/>
                <a:cs typeface="Arial"/>
                <a:sym typeface="Arial"/>
              </a:rPr>
              <a:t>‹#›</a:t>
            </a:fld>
            <a:endParaRPr sz="1200" b="0" i="0" u="none" strike="noStrike" cap="none">
              <a:solidFill>
                <a:srgbClr val="035C75"/>
              </a:solidFill>
              <a:latin typeface="Arial"/>
              <a:ea typeface="Arial"/>
              <a:cs typeface="Arial"/>
              <a:sym typeface="Arial"/>
            </a:endParaRPr>
          </a:p>
        </p:txBody>
      </p:sp>
    </p:spTree>
    <p:extLst>
      <p:ext uri="{BB962C8B-B14F-4D97-AF65-F5344CB8AC3E}">
        <p14:creationId xmlns:p14="http://schemas.microsoft.com/office/powerpoint/2010/main" val="93489671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5">
            <a:alphaModFix/>
          </a:blip>
          <a:stretch>
            <a:fillRect/>
          </a:stretch>
        </a:blipFill>
        <a:effectLst/>
      </p:bgPr>
    </p:bg>
    <p:spTree>
      <p:nvGrpSpPr>
        <p:cNvPr id="1" name="Shape 9"/>
        <p:cNvGrpSpPr/>
        <p:nvPr/>
      </p:nvGrpSpPr>
      <p:grpSpPr>
        <a:xfrm>
          <a:off x="0" y="0"/>
          <a:ext cx="0" cy="0"/>
          <a:chOff x="0" y="0"/>
          <a:chExt cx="0" cy="0"/>
        </a:xfrm>
      </p:grpSpPr>
      <p:sp>
        <p:nvSpPr>
          <p:cNvPr id="10" name="Shape 10"/>
          <p:cNvSpPr/>
          <p:nvPr/>
        </p:nvSpPr>
        <p:spPr>
          <a:xfrm>
            <a:off x="-9525" y="-7938"/>
            <a:ext cx="9162900" cy="1041300"/>
          </a:xfrm>
          <a:custGeom>
            <a:avLst/>
            <a:gdLst/>
            <a:ahLst/>
            <a:cxnLst/>
            <a:rect l="0" t="0" r="0" b="0"/>
            <a:pathLst>
              <a:path w="120000" h="120000" extrusionOk="0">
                <a:moveTo>
                  <a:pt x="124" y="365"/>
                </a:moveTo>
                <a:lnTo>
                  <a:pt x="52848" y="0"/>
                </a:lnTo>
                <a:cubicBezTo>
                  <a:pt x="57089" y="18475"/>
                  <a:pt x="79584" y="67134"/>
                  <a:pt x="90935" y="67134"/>
                </a:cubicBezTo>
                <a:cubicBezTo>
                  <a:pt x="102286" y="67134"/>
                  <a:pt x="114885" y="27804"/>
                  <a:pt x="119875" y="10060"/>
                </a:cubicBezTo>
                <a:lnTo>
                  <a:pt x="120000" y="38963"/>
                </a:lnTo>
                <a:cubicBezTo>
                  <a:pt x="117879" y="47012"/>
                  <a:pt x="104282" y="80670"/>
                  <a:pt x="89438" y="80304"/>
                </a:cubicBezTo>
                <a:cubicBezTo>
                  <a:pt x="74594" y="79939"/>
                  <a:pt x="45841" y="30182"/>
                  <a:pt x="30935" y="36768"/>
                </a:cubicBezTo>
                <a:cubicBezTo>
                  <a:pt x="15592" y="38231"/>
                  <a:pt x="5613" y="88170"/>
                  <a:pt x="0" y="120000"/>
                </a:cubicBezTo>
                <a:lnTo>
                  <a:pt x="124" y="365"/>
                </a:lnTo>
                <a:close/>
              </a:path>
            </a:pathLst>
          </a:custGeom>
          <a:gradFill>
            <a:gsLst>
              <a:gs pos="0">
                <a:srgbClr val="0079AD">
                  <a:alpha val="44705"/>
                </a:srgbClr>
              </a:gs>
              <a:gs pos="100000">
                <a:srgbClr val="00E9F7">
                  <a:alpha val="54901"/>
                </a:srgbClr>
              </a:gs>
            </a:gsLst>
            <a:lin ang="5400012" scaled="0"/>
          </a:gradFill>
          <a:ln>
            <a:noFill/>
          </a:ln>
        </p:spPr>
        <p:txBody>
          <a:bodyPr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chemeClr val="lt1"/>
              </a:solidFill>
              <a:latin typeface="Constantia"/>
              <a:ea typeface="Constantia"/>
              <a:cs typeface="Constantia"/>
              <a:sym typeface="Constantia"/>
            </a:endParaRPr>
          </a:p>
        </p:txBody>
      </p:sp>
      <p:sp>
        <p:nvSpPr>
          <p:cNvPr id="11" name="Shape 11"/>
          <p:cNvSpPr/>
          <p:nvPr/>
        </p:nvSpPr>
        <p:spPr>
          <a:xfrm>
            <a:off x="4381500" y="-7938"/>
            <a:ext cx="4762500" cy="638100"/>
          </a:xfrm>
          <a:custGeom>
            <a:avLst/>
            <a:gdLst/>
            <a:ahLst/>
            <a:cxnLst/>
            <a:rect l="0" t="0" r="0" b="0"/>
            <a:pathLst>
              <a:path w="120000" h="120000" extrusionOk="0">
                <a:moveTo>
                  <a:pt x="0" y="0"/>
                </a:moveTo>
                <a:cubicBezTo>
                  <a:pt x="6960" y="20571"/>
                  <a:pt x="46720" y="107495"/>
                  <a:pt x="66720" y="113747"/>
                </a:cubicBezTo>
                <a:cubicBezTo>
                  <a:pt x="86720" y="120000"/>
                  <a:pt x="111120" y="56268"/>
                  <a:pt x="120000" y="37512"/>
                </a:cubicBezTo>
                <a:lnTo>
                  <a:pt x="120000" y="1210"/>
                </a:lnTo>
                <a:lnTo>
                  <a:pt x="0" y="0"/>
                </a:lnTo>
                <a:close/>
              </a:path>
            </a:pathLst>
          </a:custGeom>
          <a:gradFill>
            <a:gsLst>
              <a:gs pos="0">
                <a:srgbClr val="00ABB4">
                  <a:alpha val="29803"/>
                </a:srgbClr>
              </a:gs>
              <a:gs pos="80000">
                <a:srgbClr val="0099E4">
                  <a:alpha val="44705"/>
                </a:srgbClr>
              </a:gs>
              <a:gs pos="100000">
                <a:srgbClr val="0099E4">
                  <a:alpha val="44705"/>
                </a:srgbClr>
              </a:gs>
            </a:gsLst>
            <a:lin ang="5400012" scaled="0"/>
          </a:gradFill>
          <a:ln>
            <a:noFill/>
          </a:ln>
        </p:spPr>
        <p:txBody>
          <a:bodyPr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chemeClr val="lt1"/>
              </a:solidFill>
              <a:latin typeface="Constantia"/>
              <a:ea typeface="Constantia"/>
              <a:cs typeface="Constantia"/>
              <a:sym typeface="Constantia"/>
            </a:endParaRPr>
          </a:p>
        </p:txBody>
      </p:sp>
      <p:sp>
        <p:nvSpPr>
          <p:cNvPr id="12" name="Shape 12"/>
          <p:cNvSpPr txBox="1">
            <a:spLocks noGrp="1"/>
          </p:cNvSpPr>
          <p:nvPr>
            <p:ph type="title"/>
          </p:nvPr>
        </p:nvSpPr>
        <p:spPr>
          <a:xfrm>
            <a:off x="457200" y="704850"/>
            <a:ext cx="8229600" cy="1143000"/>
          </a:xfrm>
          <a:prstGeom prst="rect">
            <a:avLst/>
          </a:prstGeom>
          <a:noFill/>
          <a:ln>
            <a:noFill/>
          </a:ln>
        </p:spPr>
        <p:txBody>
          <a:bodyPr wrap="square" lIns="91425" tIns="91425" rIns="91425" bIns="91425" anchor="b" anchorCtr="0"/>
          <a:lstStyle>
            <a:lvl1pPr marL="0" marR="0" lvl="0" indent="0" algn="l" rtl="0">
              <a:spcBef>
                <a:spcPts val="0"/>
              </a:spcBef>
              <a:spcAft>
                <a:spcPts val="0"/>
              </a:spcAft>
              <a:buSzPts val="1400"/>
              <a:buNone/>
              <a:defRPr sz="5000" b="0" i="0" u="none" strike="noStrike" cap="none">
                <a:solidFill>
                  <a:schemeClr val="lt2"/>
                </a:solidFill>
                <a:latin typeface="Calibri"/>
                <a:ea typeface="Calibri"/>
                <a:cs typeface="Calibri"/>
                <a:sym typeface="Calibri"/>
              </a:defRPr>
            </a:lvl1pPr>
            <a:lvl2pPr marL="0" marR="0" lvl="1" indent="0" algn="l" rtl="0">
              <a:spcBef>
                <a:spcPts val="0"/>
              </a:spcBef>
              <a:spcAft>
                <a:spcPts val="0"/>
              </a:spcAft>
              <a:buSzPts val="1400"/>
              <a:buNone/>
              <a:defRPr sz="5000" b="0" i="0" u="none" strike="noStrike" cap="none">
                <a:solidFill>
                  <a:schemeClr val="lt2"/>
                </a:solidFill>
                <a:latin typeface="Calibri"/>
                <a:ea typeface="Calibri"/>
                <a:cs typeface="Calibri"/>
                <a:sym typeface="Calibri"/>
              </a:defRPr>
            </a:lvl2pPr>
            <a:lvl3pPr marL="0" marR="0" lvl="2" indent="0" algn="l" rtl="0">
              <a:spcBef>
                <a:spcPts val="0"/>
              </a:spcBef>
              <a:spcAft>
                <a:spcPts val="0"/>
              </a:spcAft>
              <a:buSzPts val="1400"/>
              <a:buNone/>
              <a:defRPr sz="5000" b="0" i="0" u="none" strike="noStrike" cap="none">
                <a:solidFill>
                  <a:schemeClr val="lt2"/>
                </a:solidFill>
                <a:latin typeface="Calibri"/>
                <a:ea typeface="Calibri"/>
                <a:cs typeface="Calibri"/>
                <a:sym typeface="Calibri"/>
              </a:defRPr>
            </a:lvl3pPr>
            <a:lvl4pPr marL="0" marR="0" lvl="3" indent="0" algn="l" rtl="0">
              <a:spcBef>
                <a:spcPts val="0"/>
              </a:spcBef>
              <a:spcAft>
                <a:spcPts val="0"/>
              </a:spcAft>
              <a:buSzPts val="1400"/>
              <a:buNone/>
              <a:defRPr sz="5000" b="0" i="0" u="none" strike="noStrike" cap="none">
                <a:solidFill>
                  <a:schemeClr val="lt2"/>
                </a:solidFill>
                <a:latin typeface="Calibri"/>
                <a:ea typeface="Calibri"/>
                <a:cs typeface="Calibri"/>
                <a:sym typeface="Calibri"/>
              </a:defRPr>
            </a:lvl4pPr>
            <a:lvl5pPr marL="0" marR="0" lvl="4" indent="0" algn="l" rtl="0">
              <a:spcBef>
                <a:spcPts val="0"/>
              </a:spcBef>
              <a:spcAft>
                <a:spcPts val="0"/>
              </a:spcAft>
              <a:buSzPts val="1400"/>
              <a:buNone/>
              <a:defRPr sz="5000" b="0" i="0" u="none" strike="noStrike" cap="none">
                <a:solidFill>
                  <a:schemeClr val="lt2"/>
                </a:solidFill>
                <a:latin typeface="Calibri"/>
                <a:ea typeface="Calibri"/>
                <a:cs typeface="Calibri"/>
                <a:sym typeface="Calibri"/>
              </a:defRPr>
            </a:lvl5pPr>
            <a:lvl6pPr marL="457200" marR="0" lvl="5" indent="0" algn="l" rtl="0">
              <a:spcBef>
                <a:spcPts val="0"/>
              </a:spcBef>
              <a:spcAft>
                <a:spcPts val="0"/>
              </a:spcAft>
              <a:buSzPts val="1400"/>
              <a:buNone/>
              <a:defRPr sz="5000" b="0" i="0" u="none" strike="noStrike" cap="none">
                <a:solidFill>
                  <a:schemeClr val="lt2"/>
                </a:solidFill>
                <a:latin typeface="Calibri"/>
                <a:ea typeface="Calibri"/>
                <a:cs typeface="Calibri"/>
                <a:sym typeface="Calibri"/>
              </a:defRPr>
            </a:lvl6pPr>
            <a:lvl7pPr marL="914400" marR="0" lvl="6" indent="0" algn="l" rtl="0">
              <a:spcBef>
                <a:spcPts val="0"/>
              </a:spcBef>
              <a:spcAft>
                <a:spcPts val="0"/>
              </a:spcAft>
              <a:buSzPts val="1400"/>
              <a:buNone/>
              <a:defRPr sz="5000" b="0" i="0" u="none" strike="noStrike" cap="none">
                <a:solidFill>
                  <a:schemeClr val="lt2"/>
                </a:solidFill>
                <a:latin typeface="Calibri"/>
                <a:ea typeface="Calibri"/>
                <a:cs typeface="Calibri"/>
                <a:sym typeface="Calibri"/>
              </a:defRPr>
            </a:lvl7pPr>
            <a:lvl8pPr marL="1371600" marR="0" lvl="7" indent="0" algn="l" rtl="0">
              <a:spcBef>
                <a:spcPts val="0"/>
              </a:spcBef>
              <a:spcAft>
                <a:spcPts val="0"/>
              </a:spcAft>
              <a:buSzPts val="1400"/>
              <a:buNone/>
              <a:defRPr sz="5000" b="0" i="0" u="none" strike="noStrike" cap="none">
                <a:solidFill>
                  <a:schemeClr val="lt2"/>
                </a:solidFill>
                <a:latin typeface="Calibri"/>
                <a:ea typeface="Calibri"/>
                <a:cs typeface="Calibri"/>
                <a:sym typeface="Calibri"/>
              </a:defRPr>
            </a:lvl8pPr>
            <a:lvl9pPr marL="1828800" marR="0" lvl="8" indent="0" algn="l" rtl="0">
              <a:spcBef>
                <a:spcPts val="0"/>
              </a:spcBef>
              <a:spcAft>
                <a:spcPts val="0"/>
              </a:spcAft>
              <a:buSzPts val="1400"/>
              <a:buNone/>
              <a:defRPr sz="5000" b="0" i="0" u="none" strike="noStrike" cap="none">
                <a:solidFill>
                  <a:schemeClr val="lt2"/>
                </a:solidFill>
                <a:latin typeface="Calibri"/>
                <a:ea typeface="Calibri"/>
                <a:cs typeface="Calibri"/>
                <a:sym typeface="Calibri"/>
              </a:defRPr>
            </a:lvl9pPr>
          </a:lstStyle>
          <a:p>
            <a:endParaRPr/>
          </a:p>
        </p:txBody>
      </p:sp>
      <p:sp>
        <p:nvSpPr>
          <p:cNvPr id="13" name="Shape 13"/>
          <p:cNvSpPr txBox="1">
            <a:spLocks noGrp="1"/>
          </p:cNvSpPr>
          <p:nvPr>
            <p:ph type="body" idx="1"/>
          </p:nvPr>
        </p:nvSpPr>
        <p:spPr>
          <a:xfrm>
            <a:off x="457200" y="1935163"/>
            <a:ext cx="8229600" cy="4389300"/>
          </a:xfrm>
          <a:prstGeom prst="rect">
            <a:avLst/>
          </a:prstGeom>
          <a:noFill/>
          <a:ln>
            <a:noFill/>
          </a:ln>
        </p:spPr>
        <p:txBody>
          <a:bodyPr wrap="square" lIns="91425" tIns="91425" rIns="91425" bIns="91425" anchor="t" anchorCtr="0"/>
          <a:lstStyle>
            <a:lvl1pPr marL="457200" marR="0" lvl="0" indent="-385445" algn="l" rtl="0">
              <a:spcBef>
                <a:spcPts val="520"/>
              </a:spcBef>
              <a:spcAft>
                <a:spcPts val="0"/>
              </a:spcAft>
              <a:buClr>
                <a:srgbClr val="0BD0D9"/>
              </a:buClr>
              <a:buSzPts val="2470"/>
              <a:buFont typeface="Noto Sans Symbols"/>
              <a:buChar char="●"/>
              <a:defRPr sz="2600" b="0" i="0" u="none" strike="noStrike" cap="none">
                <a:solidFill>
                  <a:schemeClr val="lt1"/>
                </a:solidFill>
                <a:latin typeface="Constantia"/>
                <a:ea typeface="Constantia"/>
                <a:cs typeface="Constantia"/>
                <a:sym typeface="Constantia"/>
              </a:defRPr>
            </a:lvl1pPr>
            <a:lvl2pPr marL="914400" marR="0" lvl="1" indent="-358140" algn="l" rtl="0">
              <a:spcBef>
                <a:spcPts val="480"/>
              </a:spcBef>
              <a:spcAft>
                <a:spcPts val="0"/>
              </a:spcAft>
              <a:buClr>
                <a:schemeClr val="accent1"/>
              </a:buClr>
              <a:buSzPts val="2040"/>
              <a:buFont typeface="Noto Sans Symbols"/>
              <a:buChar char="●"/>
              <a:defRPr sz="2400" b="0" i="0" u="none" strike="noStrike" cap="none">
                <a:solidFill>
                  <a:schemeClr val="lt1"/>
                </a:solidFill>
                <a:latin typeface="Constantia"/>
                <a:ea typeface="Constantia"/>
                <a:cs typeface="Constantia"/>
                <a:sym typeface="Constantia"/>
              </a:defRPr>
            </a:lvl2pPr>
            <a:lvl3pPr marL="1371600" marR="0" lvl="2" indent="-321944" algn="l" rtl="0">
              <a:spcBef>
                <a:spcPts val="420"/>
              </a:spcBef>
              <a:spcAft>
                <a:spcPts val="0"/>
              </a:spcAft>
              <a:buClr>
                <a:schemeClr val="accent2"/>
              </a:buClr>
              <a:buSzPts val="1470"/>
              <a:buFont typeface="Noto Sans Symbols"/>
              <a:buChar char="●"/>
              <a:defRPr sz="2100" b="0" i="0" u="none" strike="noStrike" cap="none">
                <a:solidFill>
                  <a:schemeClr val="lt1"/>
                </a:solidFill>
                <a:latin typeface="Constantia"/>
                <a:ea typeface="Constantia"/>
                <a:cs typeface="Constantia"/>
                <a:sym typeface="Constantia"/>
              </a:defRPr>
            </a:lvl3pPr>
            <a:lvl4pPr marL="1828800" marR="0" lvl="3" indent="-311150" algn="l" rtl="0">
              <a:spcBef>
                <a:spcPts val="400"/>
              </a:spcBef>
              <a:spcAft>
                <a:spcPts val="0"/>
              </a:spcAft>
              <a:buClr>
                <a:srgbClr val="0BD0D9"/>
              </a:buClr>
              <a:buSzPts val="1300"/>
              <a:buFont typeface="Noto Sans Symbols"/>
              <a:buChar char="●"/>
              <a:defRPr sz="2000" b="0" i="0" u="none" strike="noStrike" cap="none">
                <a:solidFill>
                  <a:schemeClr val="lt1"/>
                </a:solidFill>
                <a:latin typeface="Constantia"/>
                <a:ea typeface="Constantia"/>
                <a:cs typeface="Constantia"/>
                <a:sym typeface="Constantia"/>
              </a:defRPr>
            </a:lvl4pPr>
            <a:lvl5pPr marL="2286000" marR="0" lvl="4" indent="-311150" algn="l" rtl="0">
              <a:spcBef>
                <a:spcPts val="400"/>
              </a:spcBef>
              <a:spcAft>
                <a:spcPts val="0"/>
              </a:spcAft>
              <a:buClr>
                <a:srgbClr val="10CF9B"/>
              </a:buClr>
              <a:buSzPts val="1300"/>
              <a:buFont typeface="Noto Sans Symbols"/>
              <a:buChar char="●"/>
              <a:defRPr sz="2000" b="0" i="0" u="none" strike="noStrike" cap="none">
                <a:solidFill>
                  <a:schemeClr val="lt1"/>
                </a:solidFill>
                <a:latin typeface="Constantia"/>
                <a:ea typeface="Constantia"/>
                <a:cs typeface="Constantia"/>
                <a:sym typeface="Constantia"/>
              </a:defRPr>
            </a:lvl5pPr>
            <a:lvl6pPr marL="2743200" marR="0" lvl="5" indent="-320039" algn="l" rtl="0">
              <a:spcBef>
                <a:spcPts val="360"/>
              </a:spcBef>
              <a:spcAft>
                <a:spcPts val="0"/>
              </a:spcAft>
              <a:buClr>
                <a:schemeClr val="accent5"/>
              </a:buClr>
              <a:buSzPts val="1440"/>
              <a:buFont typeface="Noto Sans Symbols"/>
              <a:buChar char="●"/>
              <a:defRPr sz="1800" b="0" i="0" u="none" strike="noStrike" cap="none">
                <a:solidFill>
                  <a:schemeClr val="lt1"/>
                </a:solidFill>
                <a:latin typeface="Constantia"/>
                <a:ea typeface="Constantia"/>
                <a:cs typeface="Constantia"/>
                <a:sym typeface="Constantia"/>
              </a:defRPr>
            </a:lvl6pPr>
            <a:lvl7pPr marL="3200400" marR="0" lvl="6" indent="-309879" algn="l" rtl="0">
              <a:spcBef>
                <a:spcPts val="320"/>
              </a:spcBef>
              <a:spcAft>
                <a:spcPts val="0"/>
              </a:spcAft>
              <a:buClr>
                <a:schemeClr val="accent6"/>
              </a:buClr>
              <a:buSzPts val="1280"/>
              <a:buFont typeface="Noto Sans Symbols"/>
              <a:buChar char="●"/>
              <a:defRPr sz="1600" b="0" i="0" u="none" strike="noStrike" cap="none">
                <a:solidFill>
                  <a:schemeClr val="lt1"/>
                </a:solidFill>
                <a:latin typeface="Constantia"/>
                <a:ea typeface="Constantia"/>
                <a:cs typeface="Constantia"/>
                <a:sym typeface="Constantia"/>
              </a:defRPr>
            </a:lvl7pPr>
            <a:lvl8pPr marL="3657600" marR="0" lvl="7" indent="-330200" algn="l" rtl="0">
              <a:spcBef>
                <a:spcPts val="320"/>
              </a:spcBef>
              <a:spcAft>
                <a:spcPts val="0"/>
              </a:spcAft>
              <a:buClr>
                <a:schemeClr val="lt2"/>
              </a:buClr>
              <a:buSzPts val="1600"/>
              <a:buFont typeface="Constantia"/>
              <a:buChar char="•"/>
              <a:defRPr sz="1600" b="0" i="0" u="none" strike="noStrike" cap="none">
                <a:solidFill>
                  <a:schemeClr val="lt1"/>
                </a:solidFill>
                <a:latin typeface="Constantia"/>
                <a:ea typeface="Constantia"/>
                <a:cs typeface="Constantia"/>
                <a:sym typeface="Constantia"/>
              </a:defRPr>
            </a:lvl8pPr>
            <a:lvl9pPr marL="4114800" marR="0" lvl="8" indent="-317500" algn="l" rtl="0">
              <a:spcBef>
                <a:spcPts val="280"/>
              </a:spcBef>
              <a:spcAft>
                <a:spcPts val="0"/>
              </a:spcAft>
              <a:buClr>
                <a:schemeClr val="lt2"/>
              </a:buClr>
              <a:buSzPts val="1400"/>
              <a:buFont typeface="Constantia"/>
              <a:buChar char="•"/>
              <a:defRPr sz="1400" b="0" i="0" u="none" strike="noStrike" cap="none">
                <a:solidFill>
                  <a:schemeClr val="lt1"/>
                </a:solidFill>
                <a:latin typeface="Constantia"/>
                <a:ea typeface="Constantia"/>
                <a:cs typeface="Constantia"/>
                <a:sym typeface="Constantia"/>
              </a:defRPr>
            </a:lvl9pPr>
          </a:lstStyle>
          <a:p>
            <a:endParaRPr/>
          </a:p>
        </p:txBody>
      </p:sp>
      <p:sp>
        <p:nvSpPr>
          <p:cNvPr id="14" name="Shape 14"/>
          <p:cNvSpPr txBox="1">
            <a:spLocks noGrp="1"/>
          </p:cNvSpPr>
          <p:nvPr>
            <p:ph type="dt" idx="10"/>
          </p:nvPr>
        </p:nvSpPr>
        <p:spPr>
          <a:xfrm>
            <a:off x="457200" y="6356350"/>
            <a:ext cx="2133600" cy="365100"/>
          </a:xfrm>
          <a:prstGeom prst="rect">
            <a:avLst/>
          </a:prstGeom>
          <a:noFill/>
          <a:ln>
            <a:noFill/>
          </a:ln>
        </p:spPr>
        <p:txBody>
          <a:bodyPr wrap="square" lIns="91425" tIns="91425" rIns="91425" bIns="91425" anchor="b" anchorCtr="0"/>
          <a:lstStyle>
            <a:lvl1pPr marL="0" marR="0" lvl="0" indent="0" algn="l" rtl="0">
              <a:spcBef>
                <a:spcPts val="0"/>
              </a:spcBef>
              <a:spcAft>
                <a:spcPts val="0"/>
              </a:spcAft>
              <a:buSzPts val="1400"/>
              <a:buNone/>
              <a:defRPr sz="1200" b="0" i="0" u="none" strike="noStrike" cap="none">
                <a:solidFill>
                  <a:srgbClr val="D0E9ED"/>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15" name="Shape 15"/>
          <p:cNvSpPr txBox="1">
            <a:spLocks noGrp="1"/>
          </p:cNvSpPr>
          <p:nvPr>
            <p:ph type="ftr" idx="11"/>
          </p:nvPr>
        </p:nvSpPr>
        <p:spPr>
          <a:xfrm>
            <a:off x="2667000" y="6356350"/>
            <a:ext cx="3352800" cy="365100"/>
          </a:xfrm>
          <a:prstGeom prst="rect">
            <a:avLst/>
          </a:prstGeom>
          <a:noFill/>
          <a:ln>
            <a:noFill/>
          </a:ln>
        </p:spPr>
        <p:txBody>
          <a:bodyPr wrap="square" lIns="91425" tIns="91425" rIns="91425" bIns="91425" anchor="b" anchorCtr="0"/>
          <a:lstStyle>
            <a:lvl1pPr marL="0" marR="0" lvl="0" indent="0" algn="l" rtl="0">
              <a:spcBef>
                <a:spcPts val="0"/>
              </a:spcBef>
              <a:spcAft>
                <a:spcPts val="0"/>
              </a:spcAft>
              <a:buSzPts val="1400"/>
              <a:buNone/>
              <a:defRPr sz="1200" b="0" i="0" u="none" strike="noStrike" cap="none">
                <a:solidFill>
                  <a:srgbClr val="D0E9ED"/>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16" name="Shape 16"/>
          <p:cNvSpPr txBox="1">
            <a:spLocks noGrp="1"/>
          </p:cNvSpPr>
          <p:nvPr>
            <p:ph type="sldNum" idx="12"/>
          </p:nvPr>
        </p:nvSpPr>
        <p:spPr>
          <a:xfrm>
            <a:off x="7924800" y="6356350"/>
            <a:ext cx="762000" cy="365100"/>
          </a:xfrm>
          <a:prstGeom prst="rect">
            <a:avLst/>
          </a:prstGeom>
          <a:noFill/>
          <a:ln>
            <a:noFill/>
          </a:ln>
        </p:spPr>
        <p:txBody>
          <a:bodyPr wrap="square" lIns="0" tIns="0" rIns="0" bIns="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D0E9ED"/>
                </a:solidFill>
                <a:latin typeface="Arial"/>
                <a:ea typeface="Arial"/>
                <a:cs typeface="Arial"/>
                <a:sym typeface="Arial"/>
              </a:rPr>
              <a:t>‹#›</a:t>
            </a:fld>
            <a:endParaRPr sz="1200" b="0" i="0" u="none" strike="noStrike" cap="none">
              <a:solidFill>
                <a:srgbClr val="D0E9ED"/>
              </a:solidFill>
              <a:latin typeface="Arial"/>
              <a:ea typeface="Arial"/>
              <a:cs typeface="Arial"/>
              <a:sym typeface="Arial"/>
            </a:endParaRPr>
          </a:p>
        </p:txBody>
      </p:sp>
      <p:grpSp>
        <p:nvGrpSpPr>
          <p:cNvPr id="17" name="Shape 17"/>
          <p:cNvGrpSpPr/>
          <p:nvPr/>
        </p:nvGrpSpPr>
        <p:grpSpPr>
          <a:xfrm>
            <a:off x="-29327" y="-14725"/>
            <a:ext cx="9198083" cy="1083802"/>
            <a:chOff x="-29322" y="-1887"/>
            <a:chExt cx="9198083" cy="1086300"/>
          </a:xfrm>
        </p:grpSpPr>
        <p:sp>
          <p:nvSpPr>
            <p:cNvPr id="18" name="Shape 18"/>
            <p:cNvSpPr/>
            <p:nvPr/>
          </p:nvSpPr>
          <p:spPr>
            <a:xfrm rot="-164275">
              <a:off x="-19102" y="216595"/>
              <a:ext cx="9163160" cy="649336"/>
            </a:xfrm>
            <a:custGeom>
              <a:avLst/>
              <a:gdLst/>
              <a:ahLst/>
              <a:cxnLst/>
              <a:rect l="0" t="0" r="0" b="0"/>
              <a:pathLst>
                <a:path w="120000" h="120000" extrusionOk="0">
                  <a:moveTo>
                    <a:pt x="0" y="109876"/>
                  </a:moveTo>
                  <a:cubicBezTo>
                    <a:pt x="5862" y="83943"/>
                    <a:pt x="19189" y="31279"/>
                    <a:pt x="33430" y="32075"/>
                  </a:cubicBezTo>
                  <a:cubicBezTo>
                    <a:pt x="47671" y="32872"/>
                    <a:pt x="71018" y="120000"/>
                    <a:pt x="85446" y="114654"/>
                  </a:cubicBezTo>
                  <a:cubicBezTo>
                    <a:pt x="99875" y="109308"/>
                    <a:pt x="112806" y="23886"/>
                    <a:pt x="120000" y="0"/>
                  </a:cubicBezTo>
                </a:path>
              </a:pathLst>
            </a:custGeom>
            <a:noFill/>
            <a:ln w="10775" cap="flat" cmpd="sng">
              <a:solidFill>
                <a:srgbClr val="09B6BE"/>
              </a:solidFill>
              <a:prstDash val="solid"/>
              <a:round/>
              <a:headEnd type="none" w="med" len="med"/>
              <a:tailEnd type="none" w="med" len="med"/>
            </a:ln>
          </p:spPr>
          <p:txBody>
            <a:bodyPr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9" name="Shape 19"/>
            <p:cNvSpPr/>
            <p:nvPr/>
          </p:nvSpPr>
          <p:spPr>
            <a:xfrm rot="-164274">
              <a:off x="-14376" y="290053"/>
              <a:ext cx="9175774" cy="530399"/>
            </a:xfrm>
            <a:custGeom>
              <a:avLst/>
              <a:gdLst/>
              <a:ahLst/>
              <a:cxnLst/>
              <a:rect l="0" t="0" r="0" b="0"/>
              <a:pathLst>
                <a:path w="120000" h="120000" extrusionOk="0">
                  <a:moveTo>
                    <a:pt x="0" y="102857"/>
                  </a:moveTo>
                  <a:cubicBezTo>
                    <a:pt x="5681" y="90913"/>
                    <a:pt x="19791" y="30070"/>
                    <a:pt x="34089" y="32037"/>
                  </a:cubicBezTo>
                  <a:cubicBezTo>
                    <a:pt x="48387" y="34004"/>
                    <a:pt x="71467" y="120000"/>
                    <a:pt x="85785" y="114660"/>
                  </a:cubicBezTo>
                  <a:cubicBezTo>
                    <a:pt x="100104" y="109320"/>
                    <a:pt x="112882" y="23887"/>
                    <a:pt x="120000" y="0"/>
                  </a:cubicBezTo>
                </a:path>
              </a:pathLst>
            </a:custGeom>
            <a:noFill/>
            <a:ln w="9525" cap="flat" cmpd="sng">
              <a:solidFill>
                <a:schemeClr val="accent4"/>
              </a:solidFill>
              <a:prstDash val="solid"/>
              <a:round/>
              <a:headEnd type="none" w="med" len="med"/>
              <a:tailEnd type="none" w="med" len="med"/>
            </a:ln>
          </p:spPr>
          <p:txBody>
            <a:bodyPr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spTree>
  </p:cSld>
  <p:clrMap bg1="lt1" tx1="dk1" bg2="dk2" tx2="lt2" accent1="accent1" accent2="accent2" accent3="accent3" accent4="accent4" accent5="accent5" accent6="accent6" hlink="hlink" folHlink="folHlink"/>
  <p:sldLayoutIdLst>
    <p:sldLayoutId id="2147483648" r:id="rId1"/>
    <p:sldLayoutId id="2147483663" r:id="rId2"/>
    <p:sldLayoutId id="2147483664"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hyperlink" Target="mailto:tbell@mbard.org"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hyperlink" Target="mailto:imiranda@mbard.org"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83710" y="1581149"/>
            <a:ext cx="7976580" cy="1847851"/>
          </a:xfrm>
        </p:spPr>
        <p:txBody>
          <a:bodyPr anchor="ctr">
            <a:noAutofit/>
          </a:bodyPr>
          <a:lstStyle/>
          <a:p>
            <a:pPr algn="l"/>
            <a:r>
              <a:rPr lang="en-US" sz="36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Monterey Bay Air Resources District</a:t>
            </a:r>
            <a:br>
              <a:rPr lang="en-US" sz="36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br>
            <a:r>
              <a:rPr lang="en-US" sz="36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Diesel Engine &amp; Equipment Replacement</a:t>
            </a:r>
            <a:br>
              <a:rPr lang="en-US" sz="36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br>
            <a:r>
              <a:rPr lang="en-US" sz="36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Grant Program</a:t>
            </a:r>
            <a:endParaRPr lang="en-US" sz="20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3" name="Subtitle 2"/>
          <p:cNvSpPr>
            <a:spLocks noGrp="1"/>
          </p:cNvSpPr>
          <p:nvPr>
            <p:ph type="subTitle" idx="1"/>
          </p:nvPr>
        </p:nvSpPr>
        <p:spPr>
          <a:xfrm>
            <a:off x="5155710" y="4138831"/>
            <a:ext cx="3404580" cy="1361930"/>
          </a:xfrm>
        </p:spPr>
        <p:txBody>
          <a:bodyPr>
            <a:noAutofit/>
          </a:bodyPr>
          <a:lstStyle/>
          <a:p>
            <a:r>
              <a:rPr lang="en-US" sz="2000" u="sng"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Public Workshop Presentation</a:t>
            </a:r>
          </a:p>
          <a:p>
            <a:r>
              <a:rPr lang="en-US" sz="1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October 2, 2024</a:t>
            </a:r>
          </a:p>
          <a:p>
            <a:r>
              <a:rPr lang="en-US" sz="1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Tyrone Bell, Air Quality Planner</a:t>
            </a:r>
          </a:p>
          <a:p>
            <a:r>
              <a:rPr lang="en-US" sz="1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Irene Miranda, Air Quality Planner</a:t>
            </a:r>
          </a:p>
        </p:txBody>
      </p:sp>
      <p:pic>
        <p:nvPicPr>
          <p:cNvPr id="7" name="Picture 6" descr="A logo for a company&#10;&#10;Description automatically generated">
            <a:extLst>
              <a:ext uri="{FF2B5EF4-FFF2-40B4-BE49-F238E27FC236}">
                <a16:creationId xmlns:a16="http://schemas.microsoft.com/office/drawing/2014/main" id="{ACB9175B-369A-65E5-0DBC-6B4613DCA313}"/>
              </a:ext>
            </a:extLst>
          </p:cNvPr>
          <p:cNvPicPr>
            <a:picLocks noChangeAspect="1"/>
          </p:cNvPicPr>
          <p:nvPr/>
        </p:nvPicPr>
        <p:blipFill>
          <a:blip r:embed="rId3"/>
          <a:stretch>
            <a:fillRect/>
          </a:stretch>
        </p:blipFill>
        <p:spPr>
          <a:xfrm>
            <a:off x="1421870" y="3914659"/>
            <a:ext cx="2566421" cy="1810516"/>
          </a:xfrm>
          <a:prstGeom prst="rect">
            <a:avLst/>
          </a:prstGeom>
        </p:spPr>
      </p:pic>
    </p:spTree>
    <p:extLst>
      <p:ext uri="{BB962C8B-B14F-4D97-AF65-F5344CB8AC3E}">
        <p14:creationId xmlns:p14="http://schemas.microsoft.com/office/powerpoint/2010/main" val="11585990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4" name="Title 3">
            <a:extLst>
              <a:ext uri="{FF2B5EF4-FFF2-40B4-BE49-F238E27FC236}">
                <a16:creationId xmlns:a16="http://schemas.microsoft.com/office/drawing/2014/main" id="{D645DF75-9B24-450F-897D-1DB9923EE4F1}"/>
              </a:ext>
            </a:extLst>
          </p:cNvPr>
          <p:cNvSpPr>
            <a:spLocks noGrp="1"/>
          </p:cNvSpPr>
          <p:nvPr>
            <p:ph type="title"/>
          </p:nvPr>
        </p:nvSpPr>
        <p:spPr>
          <a:xfrm>
            <a:off x="457200" y="838200"/>
            <a:ext cx="8229600" cy="609600"/>
          </a:xfrm>
        </p:spPr>
        <p:txBody>
          <a:bodyPr/>
          <a:lstStyle/>
          <a:p>
            <a:r>
              <a:rPr lang="en-US" sz="2800" b="1" dirty="0">
                <a:latin typeface="Calibri" panose="020F0502020204030204" pitchFamily="34" charset="0"/>
                <a:ea typeface="Calibri" panose="020F0502020204030204" pitchFamily="34" charset="0"/>
                <a:cs typeface="Calibri" panose="020F0502020204030204" pitchFamily="34" charset="0"/>
              </a:rPr>
              <a:t>Eligibility: Marine Vessel</a:t>
            </a:r>
          </a:p>
        </p:txBody>
      </p:sp>
      <p:sp>
        <p:nvSpPr>
          <p:cNvPr id="5" name="Text Placeholder 4">
            <a:extLst>
              <a:ext uri="{FF2B5EF4-FFF2-40B4-BE49-F238E27FC236}">
                <a16:creationId xmlns:a16="http://schemas.microsoft.com/office/drawing/2014/main" id="{DF3B7944-95E4-4103-8FB5-1C62448BBE99}"/>
              </a:ext>
            </a:extLst>
          </p:cNvPr>
          <p:cNvSpPr>
            <a:spLocks noGrp="1"/>
          </p:cNvSpPr>
          <p:nvPr>
            <p:ph type="body" idx="1"/>
          </p:nvPr>
        </p:nvSpPr>
        <p:spPr>
          <a:xfrm>
            <a:off x="457200" y="1447800"/>
            <a:ext cx="8229600" cy="4908550"/>
          </a:xfrm>
        </p:spPr>
        <p:txBody>
          <a:bodyPr/>
          <a:lstStyle/>
          <a:p>
            <a:endParaRPr lang="en-US" sz="2000" dirty="0">
              <a:latin typeface="Calibri" panose="020F0502020204030204" pitchFamily="34" charset="0"/>
              <a:ea typeface="Calibri" panose="020F0502020204030204" pitchFamily="34" charset="0"/>
              <a:cs typeface="Calibri" panose="020F0502020204030204" pitchFamily="34" charset="0"/>
            </a:endParaRPr>
          </a:p>
          <a:p>
            <a:pPr>
              <a:lnSpc>
                <a:spcPct val="150000"/>
              </a:lnSpc>
            </a:pPr>
            <a:r>
              <a:rPr lang="en-US" sz="2400" dirty="0">
                <a:latin typeface="Calibri" panose="020F0502020204030204" pitchFamily="34" charset="0"/>
                <a:ea typeface="Calibri" panose="020F0502020204030204" pitchFamily="34" charset="0"/>
                <a:cs typeface="Calibri" panose="020F0502020204030204" pitchFamily="34" charset="0"/>
              </a:rPr>
              <a:t>Operating hour meter</a:t>
            </a:r>
          </a:p>
          <a:p>
            <a:pPr>
              <a:lnSpc>
                <a:spcPct val="150000"/>
              </a:lnSpc>
            </a:pPr>
            <a:r>
              <a:rPr lang="en-US" sz="2400" dirty="0">
                <a:latin typeface="Calibri" panose="020F0502020204030204" pitchFamily="34" charset="0"/>
                <a:ea typeface="Calibri" panose="020F0502020204030204" pitchFamily="34" charset="0"/>
                <a:cs typeface="Calibri" panose="020F0502020204030204" pitchFamily="34" charset="0"/>
              </a:rPr>
              <a:t>≥ 25 horsepower</a:t>
            </a:r>
          </a:p>
          <a:p>
            <a:pPr>
              <a:lnSpc>
                <a:spcPct val="150000"/>
              </a:lnSpc>
            </a:pPr>
            <a:r>
              <a:rPr lang="en-US" sz="2400" dirty="0">
                <a:latin typeface="Calibri" panose="020F0502020204030204" pitchFamily="34" charset="0"/>
                <a:ea typeface="Calibri" panose="020F0502020204030204" pitchFamily="34" charset="0"/>
                <a:cs typeface="Calibri" panose="020F0502020204030204" pitchFamily="34" charset="0"/>
              </a:rPr>
              <a:t>2 years documented usage in California</a:t>
            </a:r>
          </a:p>
          <a:p>
            <a:pPr>
              <a:lnSpc>
                <a:spcPct val="150000"/>
              </a:lnSpc>
            </a:pPr>
            <a:r>
              <a:rPr lang="en-US" sz="2400" dirty="0">
                <a:latin typeface="Calibri" panose="020F0502020204030204" pitchFamily="34" charset="0"/>
                <a:ea typeface="Calibri" panose="020F0502020204030204" pitchFamily="34" charset="0"/>
                <a:cs typeface="Calibri" panose="020F0502020204030204" pitchFamily="34" charset="0"/>
              </a:rPr>
              <a:t>Compliance with Commercial Harbor Craft Regulations</a:t>
            </a:r>
          </a:p>
          <a:p>
            <a:pPr>
              <a:lnSpc>
                <a:spcPct val="150000"/>
              </a:lnSpc>
            </a:pPr>
            <a:r>
              <a:rPr lang="en-US" sz="2400" dirty="0">
                <a:latin typeface="Calibri" panose="020F0502020204030204" pitchFamily="34" charset="0"/>
                <a:ea typeface="Calibri" panose="020F0502020204030204" pitchFamily="34" charset="0"/>
                <a:cs typeface="Calibri" panose="020F0502020204030204" pitchFamily="34" charset="0"/>
              </a:rPr>
              <a:t>Incentive funds cover 50% - 85% of replacement cost</a:t>
            </a:r>
          </a:p>
          <a:p>
            <a:pPr marL="71755" indent="0">
              <a:buNone/>
            </a:pPr>
            <a:endParaRPr lang="en-US" sz="2000" b="1" dirty="0">
              <a:latin typeface="Calibri" panose="020F0502020204030204" pitchFamily="34" charset="0"/>
              <a:ea typeface="Calibri" panose="020F0502020204030204" pitchFamily="34" charset="0"/>
              <a:cs typeface="Calibri" panose="020F0502020204030204" pitchFamily="34" charset="0"/>
            </a:endParaRPr>
          </a:p>
        </p:txBody>
      </p:sp>
      <p:sp>
        <p:nvSpPr>
          <p:cNvPr id="128" name="Shape 128"/>
          <p:cNvSpPr txBox="1">
            <a:spLocks noGrp="1"/>
          </p:cNvSpPr>
          <p:nvPr>
            <p:ph type="sldNum" idx="12"/>
          </p:nvPr>
        </p:nvSpPr>
        <p:spPr>
          <a:prstGeom prst="rect">
            <a:avLst/>
          </a:prstGeom>
          <a:noFill/>
          <a:ln>
            <a:noFill/>
          </a:ln>
        </p:spPr>
        <p:txBody>
          <a:bodyPr wrap="square" lIns="0" tIns="0" rIns="0" bIns="0" anchor="b" anchorCtr="0">
            <a:noAutofit/>
          </a:bodyPr>
          <a:lstStyle/>
          <a:p>
            <a:pPr marL="0" marR="0" lvl="0" indent="0" algn="r" rtl="0">
              <a:spcBef>
                <a:spcPts val="0"/>
              </a:spcBef>
              <a:spcAft>
                <a:spcPts val="0"/>
              </a:spcAft>
              <a:buClr>
                <a:schemeClr val="dk1"/>
              </a:buClr>
              <a:buSzPts val="1200"/>
              <a:buFont typeface="Noto Sans Symbols"/>
              <a:buNone/>
            </a:pPr>
            <a:fld id="{00000000-1234-1234-1234-123412341234}" type="slidenum">
              <a:rPr lang="en-US" sz="1200" b="0" i="0" u="none" strike="noStrike" cap="none">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10</a:t>
            </a:fld>
            <a:endParaRPr sz="1200" b="0" i="0" u="none" strike="noStrike" cap="none">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6116858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Shape 155"/>
          <p:cNvSpPr txBox="1">
            <a:spLocks noGrp="1"/>
          </p:cNvSpPr>
          <p:nvPr>
            <p:ph type="sldNum" idx="12"/>
          </p:nvPr>
        </p:nvSpPr>
        <p:spPr>
          <a:prstGeom prst="rect">
            <a:avLst/>
          </a:prstGeom>
          <a:noFill/>
          <a:ln>
            <a:noFill/>
          </a:ln>
        </p:spPr>
        <p:txBody>
          <a:bodyPr wrap="square" lIns="0" tIns="0" rIns="0" bIns="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035C75"/>
                </a:solidFill>
                <a:latin typeface="Calibri" panose="020F0502020204030204" pitchFamily="34" charset="0"/>
                <a:ea typeface="Calibri" panose="020F0502020204030204" pitchFamily="34" charset="0"/>
                <a:cs typeface="Calibri" panose="020F0502020204030204" pitchFamily="34" charset="0"/>
                <a:sym typeface="Arial"/>
              </a:rPr>
              <a:t>11</a:t>
            </a:fld>
            <a:endParaRPr sz="1200" b="0" i="0" u="none" strike="noStrike" cap="none">
              <a:solidFill>
                <a:srgbClr val="035C75"/>
              </a:solidFill>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9" name="Picture 8" descr="A yellow and black tractor&#10;&#10;Description automatically generated">
            <a:extLst>
              <a:ext uri="{FF2B5EF4-FFF2-40B4-BE49-F238E27FC236}">
                <a16:creationId xmlns:a16="http://schemas.microsoft.com/office/drawing/2014/main" id="{7DA94A3B-EAD0-D9AE-2F82-A63F93130A1B}"/>
              </a:ext>
            </a:extLst>
          </p:cNvPr>
          <p:cNvPicPr>
            <a:picLocks noChangeAspect="1"/>
          </p:cNvPicPr>
          <p:nvPr/>
        </p:nvPicPr>
        <p:blipFill>
          <a:blip r:embed="rId3"/>
          <a:stretch>
            <a:fillRect/>
          </a:stretch>
        </p:blipFill>
        <p:spPr>
          <a:xfrm>
            <a:off x="581640" y="1066800"/>
            <a:ext cx="3990360" cy="3429000"/>
          </a:xfrm>
          <a:prstGeom prst="rect">
            <a:avLst/>
          </a:prstGeom>
        </p:spPr>
      </p:pic>
      <p:pic>
        <p:nvPicPr>
          <p:cNvPr id="3" name="Picture 2" descr="A green tractor with yellow wheels&#10;&#10;Description automatically generated">
            <a:extLst>
              <a:ext uri="{FF2B5EF4-FFF2-40B4-BE49-F238E27FC236}">
                <a16:creationId xmlns:a16="http://schemas.microsoft.com/office/drawing/2014/main" id="{5EF448DC-AEEB-33AC-405A-4407F36D0FCB}"/>
              </a:ext>
            </a:extLst>
          </p:cNvPr>
          <p:cNvPicPr>
            <a:picLocks noChangeAspect="1"/>
          </p:cNvPicPr>
          <p:nvPr/>
        </p:nvPicPr>
        <p:blipFill>
          <a:blip r:embed="rId4"/>
          <a:stretch>
            <a:fillRect/>
          </a:stretch>
        </p:blipFill>
        <p:spPr>
          <a:xfrm>
            <a:off x="3990360" y="2743200"/>
            <a:ext cx="4572000" cy="3429000"/>
          </a:xfrm>
          <a:prstGeom prst="rect">
            <a:avLst/>
          </a:prstGeom>
        </p:spPr>
      </p:pic>
      <p:sp>
        <p:nvSpPr>
          <p:cNvPr id="2" name="TextBox 1">
            <a:extLst>
              <a:ext uri="{FF2B5EF4-FFF2-40B4-BE49-F238E27FC236}">
                <a16:creationId xmlns:a16="http://schemas.microsoft.com/office/drawing/2014/main" id="{4400B0E9-31EB-46F2-4FF4-D8F75BDF2D06}"/>
              </a:ext>
            </a:extLst>
          </p:cNvPr>
          <p:cNvSpPr txBox="1"/>
          <p:nvPr/>
        </p:nvSpPr>
        <p:spPr>
          <a:xfrm>
            <a:off x="5715000" y="1066800"/>
            <a:ext cx="2847360" cy="523220"/>
          </a:xfrm>
          <a:prstGeom prst="rect">
            <a:avLst/>
          </a:prstGeom>
          <a:noFill/>
        </p:spPr>
        <p:txBody>
          <a:bodyPr wrap="square" rtlCol="0">
            <a:spAutoFit/>
          </a:bodyPr>
          <a:lstStyle/>
          <a:p>
            <a:r>
              <a:rPr lang="en-US" sz="2800" b="1" dirty="0">
                <a:latin typeface="Calibri" panose="020F0502020204030204" pitchFamily="34" charset="0"/>
                <a:ea typeface="Calibri" panose="020F0502020204030204" pitchFamily="34" charset="0"/>
                <a:cs typeface="Calibri" panose="020F0502020204030204" pitchFamily="34" charset="0"/>
              </a:rPr>
              <a:t>Mobile Off-Road</a:t>
            </a:r>
          </a:p>
        </p:txBody>
      </p:sp>
    </p:spTree>
    <p:extLst>
      <p:ext uri="{BB962C8B-B14F-4D97-AF65-F5344CB8AC3E}">
        <p14:creationId xmlns:p14="http://schemas.microsoft.com/office/powerpoint/2010/main" val="27689976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4" name="Title 3">
            <a:extLst>
              <a:ext uri="{FF2B5EF4-FFF2-40B4-BE49-F238E27FC236}">
                <a16:creationId xmlns:a16="http://schemas.microsoft.com/office/drawing/2014/main" id="{D645DF75-9B24-450F-897D-1DB9923EE4F1}"/>
              </a:ext>
            </a:extLst>
          </p:cNvPr>
          <p:cNvSpPr>
            <a:spLocks noGrp="1"/>
          </p:cNvSpPr>
          <p:nvPr>
            <p:ph type="title"/>
          </p:nvPr>
        </p:nvSpPr>
        <p:spPr>
          <a:xfrm>
            <a:off x="457200" y="838200"/>
            <a:ext cx="8229600" cy="609600"/>
          </a:xfrm>
        </p:spPr>
        <p:txBody>
          <a:bodyPr/>
          <a:lstStyle/>
          <a:p>
            <a:r>
              <a:rPr lang="en-US" sz="2800" b="1" dirty="0">
                <a:latin typeface="Calibri" panose="020F0502020204030204" pitchFamily="34" charset="0"/>
                <a:cs typeface="Calibri" panose="020F0502020204030204" pitchFamily="34" charset="0"/>
              </a:rPr>
              <a:t>Eligibility: Off-Road Equipment Replacement</a:t>
            </a:r>
          </a:p>
        </p:txBody>
      </p:sp>
      <p:sp>
        <p:nvSpPr>
          <p:cNvPr id="5" name="Text Placeholder 4">
            <a:extLst>
              <a:ext uri="{FF2B5EF4-FFF2-40B4-BE49-F238E27FC236}">
                <a16:creationId xmlns:a16="http://schemas.microsoft.com/office/drawing/2014/main" id="{DF3B7944-95E4-4103-8FB5-1C62448BBE99}"/>
              </a:ext>
            </a:extLst>
          </p:cNvPr>
          <p:cNvSpPr>
            <a:spLocks noGrp="1"/>
          </p:cNvSpPr>
          <p:nvPr>
            <p:ph type="body" idx="1"/>
          </p:nvPr>
        </p:nvSpPr>
        <p:spPr>
          <a:xfrm>
            <a:off x="457200" y="1447800"/>
            <a:ext cx="8229600" cy="3733800"/>
          </a:xfrm>
        </p:spPr>
        <p:txBody>
          <a:bodyPr/>
          <a:lstStyle/>
          <a:p>
            <a:endParaRPr lang="en-US" sz="20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 25 horsepower</a:t>
            </a:r>
          </a:p>
          <a:p>
            <a:pPr>
              <a:lnSpc>
                <a:spcPct val="150000"/>
              </a:lnSpc>
            </a:pPr>
            <a:r>
              <a:rPr lang="en-US" sz="2400" dirty="0">
                <a:latin typeface="Calibri" panose="020F0502020204030204" pitchFamily="34" charset="0"/>
                <a:cs typeface="Calibri" panose="020F0502020204030204" pitchFamily="34" charset="0"/>
              </a:rPr>
              <a:t>Equipment registered in DOORS (except agricultural)</a:t>
            </a:r>
          </a:p>
          <a:p>
            <a:pPr>
              <a:lnSpc>
                <a:spcPct val="150000"/>
              </a:lnSpc>
            </a:pPr>
            <a:r>
              <a:rPr lang="en-US" sz="2400" dirty="0">
                <a:latin typeface="Calibri" panose="020F0502020204030204" pitchFamily="34" charset="0"/>
                <a:cs typeface="Calibri" panose="020F0502020204030204" pitchFamily="34" charset="0"/>
              </a:rPr>
              <a:t>Maximum funding is 50% (up to $150,000)</a:t>
            </a:r>
          </a:p>
          <a:p>
            <a:pPr lvl="1"/>
            <a:r>
              <a:rPr lang="en-US" dirty="0">
                <a:latin typeface="Calibri" panose="020F0502020204030204" pitchFamily="34" charset="0"/>
                <a:cs typeface="Calibri" panose="020F0502020204030204" pitchFamily="34" charset="0"/>
              </a:rPr>
              <a:t>Max. of 85% for Electrification Projects</a:t>
            </a:r>
          </a:p>
        </p:txBody>
      </p:sp>
      <p:sp>
        <p:nvSpPr>
          <p:cNvPr id="128" name="Shape 128"/>
          <p:cNvSpPr txBox="1">
            <a:spLocks noGrp="1"/>
          </p:cNvSpPr>
          <p:nvPr>
            <p:ph type="sldNum" idx="12"/>
          </p:nvPr>
        </p:nvSpPr>
        <p:spPr>
          <a:prstGeom prst="rect">
            <a:avLst/>
          </a:prstGeom>
          <a:noFill/>
          <a:ln>
            <a:noFill/>
          </a:ln>
        </p:spPr>
        <p:txBody>
          <a:bodyPr wrap="square" lIns="0" tIns="0" rIns="0" bIns="0" anchor="b" anchorCtr="0">
            <a:noAutofit/>
          </a:bodyPr>
          <a:lstStyle/>
          <a:p>
            <a:pPr marL="0" marR="0" lvl="0" indent="0" algn="r" rtl="0">
              <a:spcBef>
                <a:spcPts val="0"/>
              </a:spcBef>
              <a:spcAft>
                <a:spcPts val="0"/>
              </a:spcAft>
              <a:buClr>
                <a:schemeClr val="dk1"/>
              </a:buClr>
              <a:buSzPts val="1200"/>
              <a:buFont typeface="Noto Sans Symbols"/>
              <a:buNone/>
            </a:pPr>
            <a:fld id="{00000000-1234-1234-1234-123412341234}" type="slidenum">
              <a:rPr lang="en-US" sz="1200" b="0" i="0" u="none" strike="noStrike" cap="none">
                <a:solidFill>
                  <a:schemeClr val="dk1"/>
                </a:solidFill>
                <a:latin typeface="Arial"/>
                <a:ea typeface="Arial"/>
                <a:cs typeface="Arial"/>
                <a:sym typeface="Arial"/>
              </a:rPr>
              <a:t>12</a:t>
            </a:fld>
            <a:endParaRPr sz="1200" b="0" i="0" u="none" strike="noStrike" cap="none">
              <a:solidFill>
                <a:schemeClr val="dk1"/>
              </a:solidFill>
              <a:latin typeface="Arial"/>
              <a:ea typeface="Arial"/>
              <a:cs typeface="Arial"/>
              <a:sym typeface="Arial"/>
            </a:endParaRPr>
          </a:p>
        </p:txBody>
      </p:sp>
      <p:sp>
        <p:nvSpPr>
          <p:cNvPr id="6" name="Text Placeholder 4">
            <a:extLst>
              <a:ext uri="{FF2B5EF4-FFF2-40B4-BE49-F238E27FC236}">
                <a16:creationId xmlns:a16="http://schemas.microsoft.com/office/drawing/2014/main" id="{14865B36-87B6-8213-EB0B-3C7C4A446E60}"/>
              </a:ext>
            </a:extLst>
          </p:cNvPr>
          <p:cNvSpPr txBox="1">
            <a:spLocks/>
          </p:cNvSpPr>
          <p:nvPr/>
        </p:nvSpPr>
        <p:spPr>
          <a:xfrm>
            <a:off x="457200" y="4572000"/>
            <a:ext cx="8229600" cy="1600200"/>
          </a:xfrm>
          <a:prstGeom prst="rect">
            <a:avLst/>
          </a:prstGeom>
          <a:noFill/>
          <a:ln>
            <a:noFill/>
          </a:ln>
        </p:spPr>
        <p:txBody>
          <a:bodyPr wrap="square" lIns="91425" tIns="91425" rIns="91425" bIns="91425" anchor="t" anchorCtr="0"/>
          <a:lstStyle>
            <a:defPPr marR="0" lvl="0" algn="l" rtl="0">
              <a:lnSpc>
                <a:spcPct val="100000"/>
              </a:lnSpc>
              <a:spcBef>
                <a:spcPts val="0"/>
              </a:spcBef>
              <a:spcAft>
                <a:spcPts val="0"/>
              </a:spcAft>
            </a:defPPr>
            <a:lvl1pPr marL="457200" marR="0" lvl="0" indent="-385445" algn="l" rtl="0">
              <a:lnSpc>
                <a:spcPct val="100000"/>
              </a:lnSpc>
              <a:spcBef>
                <a:spcPts val="520"/>
              </a:spcBef>
              <a:spcAft>
                <a:spcPts val="0"/>
              </a:spcAft>
              <a:buClr>
                <a:srgbClr val="0BD0D9"/>
              </a:buClr>
              <a:buSzPts val="2470"/>
              <a:buFont typeface="Noto Sans Symbols"/>
              <a:buChar char="●"/>
              <a:defRPr sz="2600" b="0" i="0" u="none" strike="noStrike" cap="none">
                <a:solidFill>
                  <a:schemeClr val="dk1"/>
                </a:solidFill>
                <a:latin typeface="Constantia"/>
                <a:ea typeface="Constantia"/>
                <a:cs typeface="Constantia"/>
                <a:sym typeface="Constantia"/>
              </a:defRPr>
            </a:lvl1pPr>
            <a:lvl2pPr marL="914400" marR="0" lvl="1" indent="-358140" algn="l" rtl="0">
              <a:lnSpc>
                <a:spcPct val="100000"/>
              </a:lnSpc>
              <a:spcBef>
                <a:spcPts val="480"/>
              </a:spcBef>
              <a:spcAft>
                <a:spcPts val="0"/>
              </a:spcAft>
              <a:buClr>
                <a:schemeClr val="accent1"/>
              </a:buClr>
              <a:buSzPts val="2040"/>
              <a:buFont typeface="Noto Sans Symbols"/>
              <a:buChar char="●"/>
              <a:defRPr sz="2400" b="0" i="0" u="none" strike="noStrike" cap="none">
                <a:solidFill>
                  <a:schemeClr val="dk1"/>
                </a:solidFill>
                <a:latin typeface="Constantia"/>
                <a:ea typeface="Constantia"/>
                <a:cs typeface="Constantia"/>
                <a:sym typeface="Constantia"/>
              </a:defRPr>
            </a:lvl2pPr>
            <a:lvl3pPr marL="1371600" marR="0" lvl="2" indent="-321944" algn="l" rtl="0">
              <a:lnSpc>
                <a:spcPct val="100000"/>
              </a:lnSpc>
              <a:spcBef>
                <a:spcPts val="420"/>
              </a:spcBef>
              <a:spcAft>
                <a:spcPts val="0"/>
              </a:spcAft>
              <a:buClr>
                <a:schemeClr val="accent2"/>
              </a:buClr>
              <a:buSzPts val="1470"/>
              <a:buFont typeface="Noto Sans Symbols"/>
              <a:buChar char="●"/>
              <a:defRPr sz="2100" b="0" i="0" u="none" strike="noStrike" cap="none">
                <a:solidFill>
                  <a:schemeClr val="dk1"/>
                </a:solidFill>
                <a:latin typeface="Constantia"/>
                <a:ea typeface="Constantia"/>
                <a:cs typeface="Constantia"/>
                <a:sym typeface="Constantia"/>
              </a:defRPr>
            </a:lvl3pPr>
            <a:lvl4pPr marL="1828800" marR="0" lvl="3" indent="-311150" algn="l" rtl="0">
              <a:lnSpc>
                <a:spcPct val="100000"/>
              </a:lnSpc>
              <a:spcBef>
                <a:spcPts val="400"/>
              </a:spcBef>
              <a:spcAft>
                <a:spcPts val="0"/>
              </a:spcAft>
              <a:buClr>
                <a:srgbClr val="0BD0D9"/>
              </a:buClr>
              <a:buSzPts val="1300"/>
              <a:buFont typeface="Noto Sans Symbols"/>
              <a:buChar char="●"/>
              <a:defRPr sz="2000" b="0" i="0" u="none" strike="noStrike" cap="none">
                <a:solidFill>
                  <a:schemeClr val="dk1"/>
                </a:solidFill>
                <a:latin typeface="Constantia"/>
                <a:ea typeface="Constantia"/>
                <a:cs typeface="Constantia"/>
                <a:sym typeface="Constantia"/>
              </a:defRPr>
            </a:lvl4pPr>
            <a:lvl5pPr marL="2286000" marR="0" lvl="4" indent="-311150" algn="l" rtl="0">
              <a:lnSpc>
                <a:spcPct val="100000"/>
              </a:lnSpc>
              <a:spcBef>
                <a:spcPts val="400"/>
              </a:spcBef>
              <a:spcAft>
                <a:spcPts val="0"/>
              </a:spcAft>
              <a:buClr>
                <a:srgbClr val="10CF9B"/>
              </a:buClr>
              <a:buSzPts val="1300"/>
              <a:buFont typeface="Noto Sans Symbols"/>
              <a:buChar char="●"/>
              <a:defRPr sz="2000" b="0" i="0" u="none" strike="noStrike" cap="none">
                <a:solidFill>
                  <a:schemeClr val="dk1"/>
                </a:solidFill>
                <a:latin typeface="Constantia"/>
                <a:ea typeface="Constantia"/>
                <a:cs typeface="Constantia"/>
                <a:sym typeface="Constantia"/>
              </a:defRPr>
            </a:lvl5pPr>
            <a:lvl6pPr marL="2743200" marR="0" lvl="5" indent="-320039" algn="l" rtl="0">
              <a:lnSpc>
                <a:spcPct val="100000"/>
              </a:lnSpc>
              <a:spcBef>
                <a:spcPts val="360"/>
              </a:spcBef>
              <a:spcAft>
                <a:spcPts val="0"/>
              </a:spcAft>
              <a:buClr>
                <a:schemeClr val="accent5"/>
              </a:buClr>
              <a:buSzPts val="1440"/>
              <a:buFont typeface="Noto Sans Symbols"/>
              <a:buChar char="●"/>
              <a:defRPr sz="1800" b="0" i="0" u="none" strike="noStrike" cap="none">
                <a:solidFill>
                  <a:schemeClr val="dk1"/>
                </a:solidFill>
                <a:latin typeface="Constantia"/>
                <a:ea typeface="Constantia"/>
                <a:cs typeface="Constantia"/>
                <a:sym typeface="Constantia"/>
              </a:defRPr>
            </a:lvl6pPr>
            <a:lvl7pPr marL="3200400" marR="0" lvl="6" indent="-309879" algn="l" rtl="0">
              <a:lnSpc>
                <a:spcPct val="100000"/>
              </a:lnSpc>
              <a:spcBef>
                <a:spcPts val="320"/>
              </a:spcBef>
              <a:spcAft>
                <a:spcPts val="0"/>
              </a:spcAft>
              <a:buClr>
                <a:schemeClr val="accent6"/>
              </a:buClr>
              <a:buSzPts val="1280"/>
              <a:buFont typeface="Noto Sans Symbols"/>
              <a:buChar char="●"/>
              <a:defRPr sz="1600" b="0" i="0" u="none" strike="noStrike" cap="none">
                <a:solidFill>
                  <a:schemeClr val="dk1"/>
                </a:solidFill>
                <a:latin typeface="Constantia"/>
                <a:ea typeface="Constantia"/>
                <a:cs typeface="Constantia"/>
                <a:sym typeface="Constantia"/>
              </a:defRPr>
            </a:lvl7pPr>
            <a:lvl8pPr marL="3657600" marR="0" lvl="7" indent="-330200" algn="l" rtl="0">
              <a:lnSpc>
                <a:spcPct val="100000"/>
              </a:lnSpc>
              <a:spcBef>
                <a:spcPts val="320"/>
              </a:spcBef>
              <a:spcAft>
                <a:spcPts val="0"/>
              </a:spcAft>
              <a:buClr>
                <a:schemeClr val="dk2"/>
              </a:buClr>
              <a:buSzPts val="1600"/>
              <a:buFont typeface="Constantia"/>
              <a:buChar char="•"/>
              <a:defRPr sz="1600" b="0" i="0" u="none" strike="noStrike" cap="none">
                <a:solidFill>
                  <a:schemeClr val="dk1"/>
                </a:solidFill>
                <a:latin typeface="Constantia"/>
                <a:ea typeface="Constantia"/>
                <a:cs typeface="Constantia"/>
                <a:sym typeface="Constantia"/>
              </a:defRPr>
            </a:lvl8pPr>
            <a:lvl9pPr marL="4114800" marR="0" lvl="8" indent="-317500" algn="l" rtl="0">
              <a:lnSpc>
                <a:spcPct val="100000"/>
              </a:lnSpc>
              <a:spcBef>
                <a:spcPts val="280"/>
              </a:spcBef>
              <a:spcAft>
                <a:spcPts val="0"/>
              </a:spcAft>
              <a:buClr>
                <a:schemeClr val="dk2"/>
              </a:buClr>
              <a:buSzPts val="1400"/>
              <a:buFont typeface="Constantia"/>
              <a:buChar char="•"/>
              <a:defRPr sz="1400" b="0" i="0" u="none" strike="noStrike" cap="none">
                <a:solidFill>
                  <a:schemeClr val="dk1"/>
                </a:solidFill>
                <a:latin typeface="Constantia"/>
                <a:ea typeface="Constantia"/>
                <a:cs typeface="Constantia"/>
                <a:sym typeface="Constantia"/>
              </a:defRPr>
            </a:lvl9pPr>
          </a:lstStyle>
          <a:p>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734470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4" name="Title 3">
            <a:extLst>
              <a:ext uri="{FF2B5EF4-FFF2-40B4-BE49-F238E27FC236}">
                <a16:creationId xmlns:a16="http://schemas.microsoft.com/office/drawing/2014/main" id="{D645DF75-9B24-450F-897D-1DB9923EE4F1}"/>
              </a:ext>
            </a:extLst>
          </p:cNvPr>
          <p:cNvSpPr>
            <a:spLocks noGrp="1"/>
          </p:cNvSpPr>
          <p:nvPr>
            <p:ph type="title"/>
          </p:nvPr>
        </p:nvSpPr>
        <p:spPr>
          <a:xfrm>
            <a:off x="457200" y="838200"/>
            <a:ext cx="8229600" cy="609600"/>
          </a:xfrm>
        </p:spPr>
        <p:txBody>
          <a:bodyPr/>
          <a:lstStyle/>
          <a:p>
            <a:r>
              <a:rPr lang="en-US" sz="2800" b="1" dirty="0">
                <a:latin typeface="Calibri" panose="020F0502020204030204" pitchFamily="34" charset="0"/>
                <a:ea typeface="Calibri" panose="020F0502020204030204" pitchFamily="34" charset="0"/>
                <a:cs typeface="Calibri" panose="020F0502020204030204" pitchFamily="34" charset="0"/>
              </a:rPr>
              <a:t>Upcoming: Agricultural Utility Terrain Vehicle</a:t>
            </a:r>
          </a:p>
        </p:txBody>
      </p:sp>
      <p:sp>
        <p:nvSpPr>
          <p:cNvPr id="5" name="Text Placeholder 4">
            <a:extLst>
              <a:ext uri="{FF2B5EF4-FFF2-40B4-BE49-F238E27FC236}">
                <a16:creationId xmlns:a16="http://schemas.microsoft.com/office/drawing/2014/main" id="{DF3B7944-95E4-4103-8FB5-1C62448BBE99}"/>
              </a:ext>
            </a:extLst>
          </p:cNvPr>
          <p:cNvSpPr>
            <a:spLocks noGrp="1"/>
          </p:cNvSpPr>
          <p:nvPr>
            <p:ph type="body" idx="1"/>
          </p:nvPr>
        </p:nvSpPr>
        <p:spPr>
          <a:xfrm>
            <a:off x="457200" y="1447800"/>
            <a:ext cx="8229600" cy="5029200"/>
          </a:xfrm>
        </p:spPr>
        <p:txBody>
          <a:bodyPr/>
          <a:lstStyle/>
          <a:p>
            <a:r>
              <a:rPr lang="en-US" sz="2400" dirty="0">
                <a:latin typeface="Calibri" panose="020F0502020204030204" pitchFamily="34" charset="0"/>
                <a:ea typeface="Calibri" panose="020F0502020204030204" pitchFamily="34" charset="0"/>
                <a:cs typeface="Calibri" panose="020F0502020204030204" pitchFamily="34" charset="0"/>
              </a:rPr>
              <a:t>Baseline (vehicle or equipment) = UTV or Tractor &lt; 25 hp</a:t>
            </a:r>
          </a:p>
          <a:p>
            <a:r>
              <a:rPr lang="en-US" sz="2400" dirty="0">
                <a:latin typeface="Calibri" panose="020F0502020204030204" pitchFamily="34" charset="0"/>
                <a:ea typeface="Calibri" panose="020F0502020204030204" pitchFamily="34" charset="0"/>
                <a:cs typeface="Calibri" panose="020F0502020204030204" pitchFamily="34" charset="0"/>
              </a:rPr>
              <a:t>Baseline must be permanently destroyed</a:t>
            </a:r>
          </a:p>
          <a:p>
            <a:r>
              <a:rPr lang="en-US" sz="2400" dirty="0">
                <a:latin typeface="Calibri" panose="020F0502020204030204" pitchFamily="34" charset="0"/>
                <a:ea typeface="Calibri" panose="020F0502020204030204" pitchFamily="34" charset="0"/>
                <a:cs typeface="Calibri" panose="020F0502020204030204" pitchFamily="34" charset="0"/>
              </a:rPr>
              <a:t>Replace with a new Zero-Emission UTV</a:t>
            </a:r>
          </a:p>
          <a:p>
            <a:r>
              <a:rPr lang="en-US" sz="2400" dirty="0">
                <a:latin typeface="Calibri" panose="020F0502020204030204" pitchFamily="34" charset="0"/>
                <a:ea typeface="Calibri" panose="020F0502020204030204" pitchFamily="34" charset="0"/>
                <a:cs typeface="Calibri" panose="020F0502020204030204" pitchFamily="34" charset="0"/>
              </a:rPr>
              <a:t>For agricultural use only</a:t>
            </a:r>
          </a:p>
        </p:txBody>
      </p:sp>
      <p:sp>
        <p:nvSpPr>
          <p:cNvPr id="128" name="Shape 128"/>
          <p:cNvSpPr txBox="1">
            <a:spLocks noGrp="1"/>
          </p:cNvSpPr>
          <p:nvPr>
            <p:ph type="sldNum" idx="12"/>
          </p:nvPr>
        </p:nvSpPr>
        <p:spPr>
          <a:prstGeom prst="rect">
            <a:avLst/>
          </a:prstGeom>
          <a:noFill/>
          <a:ln>
            <a:noFill/>
          </a:ln>
        </p:spPr>
        <p:txBody>
          <a:bodyPr wrap="square" lIns="0" tIns="0" rIns="0" bIns="0" anchor="b" anchorCtr="0">
            <a:noAutofit/>
          </a:bodyPr>
          <a:lstStyle/>
          <a:p>
            <a:pPr marL="0" marR="0" lvl="0" indent="0" algn="r" rtl="0">
              <a:spcBef>
                <a:spcPts val="0"/>
              </a:spcBef>
              <a:spcAft>
                <a:spcPts val="0"/>
              </a:spcAft>
              <a:buClr>
                <a:schemeClr val="dk1"/>
              </a:buClr>
              <a:buSzPts val="1200"/>
              <a:buFont typeface="Noto Sans Symbols"/>
              <a:buNone/>
            </a:pPr>
            <a:fld id="{00000000-1234-1234-1234-123412341234}" type="slidenum">
              <a:rPr lang="en-US" sz="1200" b="0" i="0" u="none" strike="noStrike" cap="none">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13</a:t>
            </a:fld>
            <a:endParaRPr sz="1200" b="0" i="0" u="none" strike="noStrike" cap="none">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3" name="Picture 2" descr="A tractor in a field&#10;&#10;Description automatically generated">
            <a:extLst>
              <a:ext uri="{FF2B5EF4-FFF2-40B4-BE49-F238E27FC236}">
                <a16:creationId xmlns:a16="http://schemas.microsoft.com/office/drawing/2014/main" id="{297DBDE2-6BBE-7DF1-15EB-5B633BB3E5C0}"/>
              </a:ext>
            </a:extLst>
          </p:cNvPr>
          <p:cNvPicPr>
            <a:picLocks noChangeAspect="1"/>
          </p:cNvPicPr>
          <p:nvPr/>
        </p:nvPicPr>
        <p:blipFill>
          <a:blip r:embed="rId3"/>
          <a:stretch>
            <a:fillRect/>
          </a:stretch>
        </p:blipFill>
        <p:spPr>
          <a:xfrm>
            <a:off x="5020736" y="3733800"/>
            <a:ext cx="3208862" cy="2406647"/>
          </a:xfrm>
          <a:prstGeom prst="rect">
            <a:avLst/>
          </a:prstGeom>
        </p:spPr>
      </p:pic>
      <p:pic>
        <p:nvPicPr>
          <p:cNvPr id="7" name="Picture 6" descr="A group of people standing in a dirt field&#10;&#10;Description automatically generated">
            <a:extLst>
              <a:ext uri="{FF2B5EF4-FFF2-40B4-BE49-F238E27FC236}">
                <a16:creationId xmlns:a16="http://schemas.microsoft.com/office/drawing/2014/main" id="{B234D868-0211-51F9-901C-38A859287276}"/>
              </a:ext>
            </a:extLst>
          </p:cNvPr>
          <p:cNvPicPr>
            <a:picLocks noChangeAspect="1"/>
          </p:cNvPicPr>
          <p:nvPr/>
        </p:nvPicPr>
        <p:blipFill>
          <a:blip r:embed="rId4"/>
          <a:stretch>
            <a:fillRect/>
          </a:stretch>
        </p:blipFill>
        <p:spPr>
          <a:xfrm>
            <a:off x="914400" y="3733801"/>
            <a:ext cx="3208864" cy="2406648"/>
          </a:xfrm>
          <a:prstGeom prst="rect">
            <a:avLst/>
          </a:prstGeom>
        </p:spPr>
      </p:pic>
    </p:spTree>
    <p:extLst>
      <p:ext uri="{BB962C8B-B14F-4D97-AF65-F5344CB8AC3E}">
        <p14:creationId xmlns:p14="http://schemas.microsoft.com/office/powerpoint/2010/main" val="14273003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4" name="Title 3">
            <a:extLst>
              <a:ext uri="{FF2B5EF4-FFF2-40B4-BE49-F238E27FC236}">
                <a16:creationId xmlns:a16="http://schemas.microsoft.com/office/drawing/2014/main" id="{D645DF75-9B24-450F-897D-1DB9923EE4F1}"/>
              </a:ext>
            </a:extLst>
          </p:cNvPr>
          <p:cNvSpPr>
            <a:spLocks noGrp="1"/>
          </p:cNvSpPr>
          <p:nvPr>
            <p:ph type="title"/>
          </p:nvPr>
        </p:nvSpPr>
        <p:spPr>
          <a:xfrm>
            <a:off x="457200" y="838200"/>
            <a:ext cx="8229600" cy="609600"/>
          </a:xfrm>
        </p:spPr>
        <p:txBody>
          <a:bodyPr/>
          <a:lstStyle/>
          <a:p>
            <a:r>
              <a:rPr lang="en-US" sz="3600" b="1" dirty="0">
                <a:latin typeface="Calibri" panose="020F0502020204030204" pitchFamily="34" charset="0"/>
                <a:ea typeface="Calibri" panose="020F0502020204030204" pitchFamily="34" charset="0"/>
                <a:cs typeface="Calibri" panose="020F0502020204030204" pitchFamily="34" charset="0"/>
              </a:rPr>
              <a:t>Eligibility Criteria: All Project Categories</a:t>
            </a:r>
          </a:p>
        </p:txBody>
      </p:sp>
      <p:sp>
        <p:nvSpPr>
          <p:cNvPr id="5" name="Text Placeholder 4">
            <a:extLst>
              <a:ext uri="{FF2B5EF4-FFF2-40B4-BE49-F238E27FC236}">
                <a16:creationId xmlns:a16="http://schemas.microsoft.com/office/drawing/2014/main" id="{DF3B7944-95E4-4103-8FB5-1C62448BBE99}"/>
              </a:ext>
            </a:extLst>
          </p:cNvPr>
          <p:cNvSpPr>
            <a:spLocks noGrp="1"/>
          </p:cNvSpPr>
          <p:nvPr>
            <p:ph type="body" idx="1"/>
          </p:nvPr>
        </p:nvSpPr>
        <p:spPr>
          <a:xfrm>
            <a:off x="457200" y="1447800"/>
            <a:ext cx="8229600" cy="4908550"/>
          </a:xfrm>
        </p:spPr>
        <p:txBody>
          <a:bodyPr>
            <a:noAutofit/>
          </a:bodyPr>
          <a:lstStyle/>
          <a:p>
            <a:pPr indent="-457200">
              <a:lnSpc>
                <a:spcPct val="150000"/>
              </a:lnSpc>
              <a:spcBef>
                <a:spcPts val="0"/>
              </a:spcBef>
            </a:pPr>
            <a:r>
              <a:rPr lang="en-US" sz="2000" dirty="0">
                <a:latin typeface="Calibri" panose="020F0502020204030204" pitchFamily="34" charset="0"/>
                <a:ea typeface="Calibri" panose="020F0502020204030204" pitchFamily="34" charset="0"/>
                <a:cs typeface="Calibri" panose="020F0502020204030204" pitchFamily="34" charset="0"/>
                <a:sym typeface="Arial"/>
              </a:rPr>
              <a:t>Project must provide surplus emission reductions</a:t>
            </a:r>
          </a:p>
          <a:p>
            <a:pPr indent="-457200">
              <a:lnSpc>
                <a:spcPct val="150000"/>
              </a:lnSpc>
              <a:spcBef>
                <a:spcPts val="0"/>
              </a:spcBef>
            </a:pPr>
            <a:r>
              <a:rPr lang="en-US" sz="2000" dirty="0">
                <a:latin typeface="Calibri" panose="020F0502020204030204" pitchFamily="34" charset="0"/>
                <a:ea typeface="Calibri" panose="020F0502020204030204" pitchFamily="34" charset="0"/>
                <a:cs typeface="Calibri" panose="020F0502020204030204" pitchFamily="34" charset="0"/>
                <a:sym typeface="Arial"/>
              </a:rPr>
              <a:t>In compliance and in good standing with CARB and MBARD regulations</a:t>
            </a:r>
          </a:p>
          <a:p>
            <a:pPr indent="-457200">
              <a:lnSpc>
                <a:spcPct val="150000"/>
              </a:lnSpc>
              <a:spcBef>
                <a:spcPts val="0"/>
              </a:spcBef>
            </a:pPr>
            <a:r>
              <a:rPr lang="en-US" sz="2000" dirty="0">
                <a:latin typeface="Calibri" panose="020F0502020204030204" pitchFamily="34" charset="0"/>
                <a:ea typeface="Calibri" panose="020F0502020204030204" pitchFamily="34" charset="0"/>
                <a:cs typeface="Calibri" panose="020F0502020204030204" pitchFamily="34" charset="0"/>
                <a:sym typeface="Arial"/>
              </a:rPr>
              <a:t>Baseline equipment (to be replaced) must be operational</a:t>
            </a:r>
          </a:p>
          <a:p>
            <a:pPr indent="-457200">
              <a:lnSpc>
                <a:spcPct val="150000"/>
              </a:lnSpc>
              <a:spcBef>
                <a:spcPts val="0"/>
              </a:spcBef>
            </a:pPr>
            <a:r>
              <a:rPr lang="en-US" sz="2000" dirty="0">
                <a:latin typeface="Calibri" panose="020F0502020204030204" pitchFamily="34" charset="0"/>
                <a:ea typeface="Calibri" panose="020F0502020204030204" pitchFamily="34" charset="0"/>
                <a:cs typeface="Calibri" panose="020F0502020204030204" pitchFamily="34" charset="0"/>
                <a:sym typeface="Arial"/>
              </a:rPr>
              <a:t>Operation based within District</a:t>
            </a:r>
          </a:p>
          <a:p>
            <a:pPr lvl="1" indent="-457200">
              <a:lnSpc>
                <a:spcPct val="110000"/>
              </a:lnSpc>
              <a:spcBef>
                <a:spcPts val="0"/>
              </a:spcBef>
            </a:pPr>
            <a:r>
              <a:rPr lang="en-US" sz="1800" dirty="0">
                <a:latin typeface="Calibri" panose="020F0502020204030204" pitchFamily="34" charset="0"/>
                <a:ea typeface="Calibri" panose="020F0502020204030204" pitchFamily="34" charset="0"/>
                <a:cs typeface="Calibri" panose="020F0502020204030204" pitchFamily="34" charset="0"/>
                <a:sym typeface="Arial"/>
              </a:rPr>
              <a:t>75% of use must be in CA (of mobile/portable equipment)</a:t>
            </a:r>
          </a:p>
          <a:p>
            <a:pPr indent="-457200">
              <a:spcBef>
                <a:spcPts val="1200"/>
              </a:spcBef>
            </a:pPr>
            <a:r>
              <a:rPr lang="en-US" sz="2000" dirty="0">
                <a:latin typeface="Calibri" panose="020F0502020204030204" pitchFamily="34" charset="0"/>
                <a:ea typeface="Calibri" panose="020F0502020204030204" pitchFamily="34" charset="0"/>
                <a:cs typeface="Calibri" panose="020F0502020204030204" pitchFamily="34" charset="0"/>
                <a:sym typeface="Arial"/>
              </a:rPr>
              <a:t>Taken NO ACTION to procure, order, take delivery of, or purchase replacement equipment until a grant offer has been made and the contract has been fully executed</a:t>
            </a:r>
          </a:p>
          <a:p>
            <a:pPr marL="457200" marR="0" lvl="0" indent="-385445" algn="l" defTabSz="914400" rtl="0" eaLnBrk="1" fontAlgn="auto" latinLnBrk="0" hangingPunct="1">
              <a:lnSpc>
                <a:spcPct val="150000"/>
              </a:lnSpc>
              <a:spcBef>
                <a:spcPts val="520"/>
              </a:spcBef>
              <a:spcAft>
                <a:spcPts val="0"/>
              </a:spcAft>
              <a:buClr>
                <a:srgbClr val="0BD0D9"/>
              </a:buClr>
              <a:buSzPts val="2470"/>
              <a:buFont typeface="Noto Sans Symbols"/>
              <a:buChar char="●"/>
              <a:tabLst/>
              <a:defRPr/>
            </a:pP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onstantia"/>
              </a:rPr>
              <a:t>Only two active contracts per Grantee at any time</a:t>
            </a:r>
          </a:p>
          <a:p>
            <a:pPr marL="914400" marR="0" lvl="1" indent="-358140" algn="l" defTabSz="914400" rtl="0" eaLnBrk="1" fontAlgn="auto" latinLnBrk="0" hangingPunct="1">
              <a:spcBef>
                <a:spcPts val="0"/>
              </a:spcBef>
              <a:spcAft>
                <a:spcPts val="0"/>
              </a:spcAft>
              <a:buClr>
                <a:srgbClr val="0F6FC6"/>
              </a:buClr>
              <a:buSzPts val="2040"/>
              <a:buFont typeface="Noto Sans Symbols"/>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onstantia"/>
              </a:rPr>
              <a:t>Potential Case-by-Case Exceptions:</a:t>
            </a:r>
          </a:p>
          <a:p>
            <a:pPr marL="1470660" lvl="2" indent="-457200">
              <a:spcBef>
                <a:spcPts val="480"/>
              </a:spcBef>
              <a:buClr>
                <a:schemeClr val="tx1"/>
              </a:buClr>
              <a:buSzPts val="2040"/>
              <a:buFont typeface="+mj-lt"/>
              <a:buAutoNum type="arabicParenR"/>
              <a:defRPr/>
            </a:pPr>
            <a:r>
              <a:rPr lang="en-US" sz="1800" dirty="0">
                <a:solidFill>
                  <a:srgbClr val="000000"/>
                </a:solidFill>
                <a:latin typeface="Calibri" panose="020F0502020204030204" pitchFamily="34" charset="0"/>
                <a:ea typeface="Calibri" panose="020F0502020204030204" pitchFamily="34" charset="0"/>
                <a:cs typeface="Calibri" panose="020F0502020204030204" pitchFamily="34" charset="0"/>
              </a:rPr>
              <a:t>CAPP eligible zero-emission projects</a:t>
            </a:r>
            <a:endParaRPr lang="en-US" sz="1800" dirty="0">
              <a:latin typeface="Calibri" panose="020F0502020204030204" pitchFamily="34" charset="0"/>
              <a:ea typeface="Calibri" panose="020F0502020204030204" pitchFamily="34" charset="0"/>
              <a:cs typeface="Calibri" panose="020F0502020204030204" pitchFamily="34" charset="0"/>
              <a:sym typeface="Arial"/>
            </a:endParaRPr>
          </a:p>
          <a:p>
            <a:pPr marL="1470660" lvl="2" indent="-457200">
              <a:spcBef>
                <a:spcPts val="480"/>
              </a:spcBef>
              <a:buClr>
                <a:schemeClr val="tx1"/>
              </a:buClr>
              <a:buSzPts val="2040"/>
              <a:buFont typeface="+mj-lt"/>
              <a:buAutoNum type="arabicParenR"/>
              <a:defRPr/>
            </a:pPr>
            <a:r>
              <a:rPr lang="en-US" sz="1800" dirty="0">
                <a:solidFill>
                  <a:srgbClr val="000000"/>
                </a:solidFill>
                <a:latin typeface="Calibri" panose="020F0502020204030204" pitchFamily="34" charset="0"/>
                <a:ea typeface="Calibri" panose="020F0502020204030204" pitchFamily="34" charset="0"/>
                <a:cs typeface="Calibri" panose="020F0502020204030204" pitchFamily="34" charset="0"/>
              </a:rPr>
              <a:t>Replacing </a:t>
            </a:r>
            <a:r>
              <a:rPr kumimoji="0" lang="en-US" sz="1800" b="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onstantia"/>
              </a:rPr>
              <a:t>contracts within 6 months of expiration</a:t>
            </a:r>
          </a:p>
          <a:p>
            <a:pPr marL="1470660" lvl="2" indent="-457200">
              <a:spcBef>
                <a:spcPts val="480"/>
              </a:spcBef>
              <a:buClr>
                <a:schemeClr val="tx1"/>
              </a:buClr>
              <a:buSzPts val="2040"/>
              <a:buFont typeface="+mj-lt"/>
              <a:buAutoNum type="arabicParenR"/>
              <a:defRPr/>
            </a:pPr>
            <a:r>
              <a:rPr lang="en-US" sz="1800">
                <a:latin typeface="Calibri" panose="020F0502020204030204" pitchFamily="34" charset="0"/>
                <a:ea typeface="Calibri" panose="020F0502020204030204" pitchFamily="34" charset="0"/>
                <a:cs typeface="Calibri" panose="020F0502020204030204" pitchFamily="34" charset="0"/>
                <a:sym typeface="Arial"/>
              </a:rPr>
              <a:t>Electrification projects </a:t>
            </a:r>
            <a:r>
              <a:rPr lang="en-US" sz="1800" dirty="0">
                <a:latin typeface="Calibri" panose="020F0502020204030204" pitchFamily="34" charset="0"/>
                <a:ea typeface="Calibri" panose="020F0502020204030204" pitchFamily="34" charset="0"/>
                <a:cs typeface="Calibri" panose="020F0502020204030204" pitchFamily="34" charset="0"/>
                <a:sym typeface="Arial"/>
              </a:rPr>
              <a:t>– contact MBARD!</a:t>
            </a:r>
          </a:p>
        </p:txBody>
      </p:sp>
      <p:sp>
        <p:nvSpPr>
          <p:cNvPr id="128" name="Shape 128"/>
          <p:cNvSpPr txBox="1">
            <a:spLocks noGrp="1"/>
          </p:cNvSpPr>
          <p:nvPr>
            <p:ph type="sldNum" idx="12"/>
          </p:nvPr>
        </p:nvSpPr>
        <p:spPr>
          <a:prstGeom prst="rect">
            <a:avLst/>
          </a:prstGeom>
          <a:noFill/>
          <a:ln>
            <a:noFill/>
          </a:ln>
        </p:spPr>
        <p:txBody>
          <a:bodyPr wrap="square" lIns="0" tIns="0" rIns="0" bIns="0" anchor="b" anchorCtr="0">
            <a:noAutofit/>
          </a:bodyPr>
          <a:lstStyle/>
          <a:p>
            <a:pPr marL="0" marR="0" lvl="0" indent="0" algn="r" rtl="0">
              <a:spcBef>
                <a:spcPts val="0"/>
              </a:spcBef>
              <a:spcAft>
                <a:spcPts val="0"/>
              </a:spcAft>
              <a:buClr>
                <a:schemeClr val="dk1"/>
              </a:buClr>
              <a:buSzPts val="1200"/>
              <a:buFont typeface="Noto Sans Symbols"/>
              <a:buNone/>
            </a:pPr>
            <a:fld id="{00000000-1234-1234-1234-123412341234}" type="slidenum">
              <a:rPr lang="en-US" sz="1200" b="0" i="0" u="none" strike="noStrike" cap="none">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14</a:t>
            </a:fld>
            <a:endParaRPr sz="1200" b="0" i="0" u="none" strike="noStrike" cap="none">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0799963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4" name="Title 3">
            <a:extLst>
              <a:ext uri="{FF2B5EF4-FFF2-40B4-BE49-F238E27FC236}">
                <a16:creationId xmlns:a16="http://schemas.microsoft.com/office/drawing/2014/main" id="{D645DF75-9B24-450F-897D-1DB9923EE4F1}"/>
              </a:ext>
            </a:extLst>
          </p:cNvPr>
          <p:cNvSpPr>
            <a:spLocks noGrp="1"/>
          </p:cNvSpPr>
          <p:nvPr>
            <p:ph type="title"/>
          </p:nvPr>
        </p:nvSpPr>
        <p:spPr>
          <a:xfrm>
            <a:off x="457200" y="838200"/>
            <a:ext cx="8229600" cy="609600"/>
          </a:xfrm>
        </p:spPr>
        <p:txBody>
          <a:bodyPr/>
          <a:lstStyle/>
          <a:p>
            <a:r>
              <a:rPr lang="en-US" sz="3600" b="1" dirty="0">
                <a:latin typeface="Calibri" panose="020F0502020204030204" pitchFamily="34" charset="0"/>
                <a:ea typeface="Calibri" panose="020F0502020204030204" pitchFamily="34" charset="0"/>
                <a:cs typeface="Calibri" panose="020F0502020204030204" pitchFamily="34" charset="0"/>
              </a:rPr>
              <a:t>Eligibility Criteria: All Project Categories</a:t>
            </a:r>
          </a:p>
        </p:txBody>
      </p:sp>
      <p:sp>
        <p:nvSpPr>
          <p:cNvPr id="5" name="Text Placeholder 4">
            <a:extLst>
              <a:ext uri="{FF2B5EF4-FFF2-40B4-BE49-F238E27FC236}">
                <a16:creationId xmlns:a16="http://schemas.microsoft.com/office/drawing/2014/main" id="{DF3B7944-95E4-4103-8FB5-1C62448BBE99}"/>
              </a:ext>
            </a:extLst>
          </p:cNvPr>
          <p:cNvSpPr>
            <a:spLocks noGrp="1"/>
          </p:cNvSpPr>
          <p:nvPr>
            <p:ph type="body" idx="1"/>
          </p:nvPr>
        </p:nvSpPr>
        <p:spPr>
          <a:xfrm>
            <a:off x="457200" y="1447800"/>
            <a:ext cx="8229600" cy="4908550"/>
          </a:xfrm>
        </p:spPr>
        <p:txBody>
          <a:bodyPr/>
          <a:lstStyle/>
          <a:p>
            <a:pPr marL="342900" indent="-342900">
              <a:spcBef>
                <a:spcPts val="0"/>
              </a:spcBef>
            </a:pPr>
            <a:r>
              <a:rPr lang="en-US" sz="2400" b="1" dirty="0">
                <a:latin typeface="Calibri" panose="020F0502020204030204" pitchFamily="34" charset="0"/>
                <a:ea typeface="Calibri" panose="020F0502020204030204" pitchFamily="34" charset="0"/>
                <a:cs typeface="Calibri" panose="020F0502020204030204" pitchFamily="34" charset="0"/>
                <a:sym typeface="Arial"/>
              </a:rPr>
              <a:t>Required Documentation:</a:t>
            </a:r>
          </a:p>
          <a:p>
            <a:pPr lvl="1" indent="-457200">
              <a:lnSpc>
                <a:spcPct val="150000"/>
              </a:lnSpc>
              <a:spcBef>
                <a:spcPts val="0"/>
              </a:spcBef>
            </a:pPr>
            <a:r>
              <a:rPr lang="en-US" sz="1800" b="1" dirty="0">
                <a:latin typeface="Calibri" panose="020F0502020204030204" pitchFamily="34" charset="0"/>
                <a:ea typeface="Calibri" panose="020F0502020204030204" pitchFamily="34" charset="0"/>
                <a:cs typeface="Calibri" panose="020F0502020204030204" pitchFamily="34" charset="0"/>
                <a:sym typeface="Arial"/>
              </a:rPr>
              <a:t>Ownership</a:t>
            </a:r>
            <a:r>
              <a:rPr lang="en-US" sz="1800" dirty="0">
                <a:latin typeface="Calibri" panose="020F0502020204030204" pitchFamily="34" charset="0"/>
                <a:ea typeface="Calibri" panose="020F0502020204030204" pitchFamily="34" charset="0"/>
                <a:cs typeface="Calibri" panose="020F0502020204030204" pitchFamily="34" charset="0"/>
                <a:sym typeface="Arial"/>
              </a:rPr>
              <a:t> – owned in CA for the previous 2 years</a:t>
            </a:r>
            <a:endParaRPr lang="en-US" sz="1800" b="1" dirty="0">
              <a:latin typeface="Calibri" panose="020F0502020204030204" pitchFamily="34" charset="0"/>
              <a:ea typeface="Calibri" panose="020F0502020204030204" pitchFamily="34" charset="0"/>
              <a:cs typeface="Calibri" panose="020F0502020204030204" pitchFamily="34" charset="0"/>
              <a:sym typeface="Arial"/>
            </a:endParaRPr>
          </a:p>
          <a:p>
            <a:pPr lvl="1" indent="-457200">
              <a:lnSpc>
                <a:spcPct val="150000"/>
              </a:lnSpc>
              <a:spcBef>
                <a:spcPts val="0"/>
              </a:spcBef>
            </a:pPr>
            <a:r>
              <a:rPr lang="en-US" sz="1800" b="1" dirty="0">
                <a:latin typeface="Calibri" panose="020F0502020204030204" pitchFamily="34" charset="0"/>
                <a:ea typeface="Calibri" panose="020F0502020204030204" pitchFamily="34" charset="0"/>
                <a:cs typeface="Calibri" panose="020F0502020204030204" pitchFamily="34" charset="0"/>
                <a:sym typeface="Arial"/>
              </a:rPr>
              <a:t>Usage</a:t>
            </a:r>
            <a:r>
              <a:rPr lang="en-US" sz="1800" dirty="0">
                <a:latin typeface="Calibri" panose="020F0502020204030204" pitchFamily="34" charset="0"/>
                <a:ea typeface="Calibri" panose="020F0502020204030204" pitchFamily="34" charset="0"/>
                <a:cs typeface="Calibri" panose="020F0502020204030204" pitchFamily="34" charset="0"/>
                <a:sym typeface="Arial"/>
              </a:rPr>
              <a:t> – most recent 2 years of usage records (in hours)</a:t>
            </a:r>
            <a:endParaRPr lang="en-US" sz="1800" b="1" dirty="0">
              <a:latin typeface="Calibri" panose="020F0502020204030204" pitchFamily="34" charset="0"/>
              <a:ea typeface="Calibri" panose="020F0502020204030204" pitchFamily="34" charset="0"/>
              <a:cs typeface="Calibri" panose="020F0502020204030204" pitchFamily="34" charset="0"/>
              <a:sym typeface="Arial"/>
            </a:endParaRPr>
          </a:p>
          <a:p>
            <a:pPr lvl="1" indent="-457200">
              <a:lnSpc>
                <a:spcPct val="150000"/>
              </a:lnSpc>
              <a:spcBef>
                <a:spcPts val="0"/>
              </a:spcBef>
            </a:pPr>
            <a:r>
              <a:rPr lang="en-US" sz="1800" b="1" dirty="0">
                <a:latin typeface="Calibri" panose="020F0502020204030204" pitchFamily="34" charset="0"/>
                <a:ea typeface="Calibri" panose="020F0502020204030204" pitchFamily="34" charset="0"/>
                <a:cs typeface="Calibri" panose="020F0502020204030204" pitchFamily="34" charset="0"/>
                <a:sym typeface="Arial"/>
              </a:rPr>
              <a:t>Operation</a:t>
            </a:r>
            <a:r>
              <a:rPr lang="en-US" sz="1800" dirty="0">
                <a:latin typeface="Calibri" panose="020F0502020204030204" pitchFamily="34" charset="0"/>
                <a:ea typeface="Calibri" panose="020F0502020204030204" pitchFamily="34" charset="0"/>
                <a:cs typeface="Calibri" panose="020F0502020204030204" pitchFamily="34" charset="0"/>
                <a:sym typeface="Arial"/>
              </a:rPr>
              <a:t> – equipment was operational in previous year</a:t>
            </a:r>
          </a:p>
          <a:p>
            <a:pPr lvl="1" indent="-457200">
              <a:lnSpc>
                <a:spcPct val="150000"/>
              </a:lnSpc>
              <a:spcBef>
                <a:spcPts val="0"/>
              </a:spcBef>
            </a:pPr>
            <a:r>
              <a:rPr lang="en-US" sz="1800" b="1" dirty="0">
                <a:latin typeface="Calibri" panose="020F0502020204030204" pitchFamily="34" charset="0"/>
                <a:ea typeface="Calibri" panose="020F0502020204030204" pitchFamily="34" charset="0"/>
                <a:cs typeface="Calibri" panose="020F0502020204030204" pitchFamily="34" charset="0"/>
                <a:sym typeface="Arial"/>
              </a:rPr>
              <a:t>DOORS Snapshot </a:t>
            </a:r>
            <a:r>
              <a:rPr lang="en-US" sz="1800" dirty="0">
                <a:latin typeface="Calibri" panose="020F0502020204030204" pitchFamily="34" charset="0"/>
                <a:ea typeface="Calibri" panose="020F0502020204030204" pitchFamily="34" charset="0"/>
                <a:cs typeface="Calibri" panose="020F0502020204030204" pitchFamily="34" charset="0"/>
                <a:sym typeface="Arial"/>
              </a:rPr>
              <a:t>– only required for non-agricultural projects</a:t>
            </a:r>
          </a:p>
          <a:p>
            <a:pPr marL="342900" indent="-342900">
              <a:spcBef>
                <a:spcPts val="1200"/>
              </a:spcBef>
            </a:pPr>
            <a:r>
              <a:rPr lang="en-US" sz="2000" b="1" dirty="0">
                <a:latin typeface="Calibri" panose="020F0502020204030204" pitchFamily="34" charset="0"/>
                <a:ea typeface="Calibri" panose="020F0502020204030204" pitchFamily="34" charset="0"/>
                <a:cs typeface="Calibri" panose="020F0502020204030204" pitchFamily="34" charset="0"/>
                <a:sym typeface="Arial"/>
              </a:rPr>
              <a:t>LEGIBLE </a:t>
            </a:r>
            <a:r>
              <a:rPr lang="en-US" sz="2000" u="sng" dirty="0">
                <a:latin typeface="Calibri" panose="020F0502020204030204" pitchFamily="34" charset="0"/>
                <a:ea typeface="Calibri" panose="020F0502020204030204" pitchFamily="34" charset="0"/>
                <a:cs typeface="Calibri" panose="020F0502020204030204" pitchFamily="34" charset="0"/>
                <a:sym typeface="Arial"/>
              </a:rPr>
              <a:t>maintenance or service records/logs</a:t>
            </a:r>
            <a:r>
              <a:rPr lang="en-US" sz="2000" dirty="0">
                <a:latin typeface="Calibri" panose="020F0502020204030204" pitchFamily="34" charset="0"/>
                <a:ea typeface="Calibri" panose="020F0502020204030204" pitchFamily="34" charset="0"/>
                <a:cs typeface="Calibri" panose="020F0502020204030204" pitchFamily="34" charset="0"/>
                <a:sym typeface="Arial"/>
              </a:rPr>
              <a:t>, </a:t>
            </a:r>
            <a:r>
              <a:rPr lang="en-US" sz="2000" u="sng" dirty="0">
                <a:latin typeface="Calibri" panose="020F0502020204030204" pitchFamily="34" charset="0"/>
                <a:ea typeface="Calibri" panose="020F0502020204030204" pitchFamily="34" charset="0"/>
                <a:cs typeface="Calibri" panose="020F0502020204030204" pitchFamily="34" charset="0"/>
                <a:sym typeface="Arial"/>
              </a:rPr>
              <a:t>repair or work orders</a:t>
            </a:r>
            <a:r>
              <a:rPr lang="en-US" sz="2000" dirty="0">
                <a:latin typeface="Calibri" panose="020F0502020204030204" pitchFamily="34" charset="0"/>
                <a:ea typeface="Calibri" panose="020F0502020204030204" pitchFamily="34" charset="0"/>
                <a:cs typeface="Calibri" panose="020F0502020204030204" pitchFamily="34" charset="0"/>
                <a:sym typeface="Arial"/>
              </a:rPr>
              <a:t>, registration, bill of sale, employee timesheets, inspections, etc.</a:t>
            </a:r>
          </a:p>
          <a:p>
            <a:pPr marL="342900" indent="-342900">
              <a:lnSpc>
                <a:spcPct val="200000"/>
              </a:lnSpc>
              <a:spcBef>
                <a:spcPts val="0"/>
              </a:spcBef>
            </a:pP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sym typeface="Arial"/>
              </a:rPr>
              <a:t>Itemized Quote</a:t>
            </a:r>
            <a:endPar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sym typeface="Arial"/>
            </a:endParaRPr>
          </a:p>
          <a:p>
            <a:pPr marL="0" indent="0">
              <a:spcBef>
                <a:spcPts val="0"/>
              </a:spcBef>
              <a:buNone/>
            </a:pPr>
            <a:endPar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sym typeface="Arial"/>
            </a:endParaRPr>
          </a:p>
          <a:p>
            <a:pPr marL="0" indent="0" algn="ctr">
              <a:spcBef>
                <a:spcPts val="0"/>
              </a:spcBef>
              <a:buNone/>
            </a:pPr>
            <a:r>
              <a:rPr lang="en-US" sz="2000" b="1" dirty="0">
                <a:solidFill>
                  <a:srgbClr val="FF0000"/>
                </a:solidFill>
                <a:latin typeface="Calibri" panose="020F0502020204030204" pitchFamily="34" charset="0"/>
                <a:ea typeface="Calibri" panose="020F0502020204030204" pitchFamily="34" charset="0"/>
                <a:cs typeface="Calibri" panose="020F0502020204030204" pitchFamily="34" charset="0"/>
                <a:sym typeface="Arial"/>
              </a:rPr>
              <a:t>NOTE!  </a:t>
            </a:r>
            <a:r>
              <a:rPr lang="en-US" sz="2000" dirty="0">
                <a:latin typeface="Calibri" panose="020F0502020204030204" pitchFamily="34" charset="0"/>
                <a:ea typeface="Calibri" panose="020F0502020204030204" pitchFamily="34" charset="0"/>
                <a:cs typeface="Calibri" panose="020F0502020204030204" pitchFamily="34" charset="0"/>
                <a:sym typeface="Arial"/>
              </a:rPr>
              <a:t>At least </a:t>
            </a:r>
            <a:r>
              <a:rPr lang="en-US" sz="2000" b="1" dirty="0">
                <a:latin typeface="Calibri" panose="020F0502020204030204" pitchFamily="34" charset="0"/>
                <a:ea typeface="Calibri" panose="020F0502020204030204" pitchFamily="34" charset="0"/>
                <a:cs typeface="Calibri" panose="020F0502020204030204" pitchFamily="34" charset="0"/>
                <a:sym typeface="Arial"/>
              </a:rPr>
              <a:t>200 hours</a:t>
            </a:r>
            <a:r>
              <a:rPr lang="en-US" sz="2000" dirty="0">
                <a:latin typeface="Calibri" panose="020F0502020204030204" pitchFamily="34" charset="0"/>
                <a:ea typeface="Calibri" panose="020F0502020204030204" pitchFamily="34" charset="0"/>
                <a:cs typeface="Calibri" panose="020F0502020204030204" pitchFamily="34" charset="0"/>
                <a:sym typeface="Arial"/>
              </a:rPr>
              <a:t> must have been accrued</a:t>
            </a:r>
          </a:p>
          <a:p>
            <a:pPr marL="0" indent="0" algn="ctr">
              <a:spcBef>
                <a:spcPts val="0"/>
              </a:spcBef>
              <a:buNone/>
            </a:pPr>
            <a:r>
              <a:rPr lang="en-US" sz="2000" dirty="0">
                <a:latin typeface="Calibri" panose="020F0502020204030204" pitchFamily="34" charset="0"/>
                <a:ea typeface="Calibri" panose="020F0502020204030204" pitchFamily="34" charset="0"/>
                <a:cs typeface="Calibri" panose="020F0502020204030204" pitchFamily="34" charset="0"/>
                <a:sym typeface="Arial"/>
              </a:rPr>
              <a:t>in the</a:t>
            </a:r>
            <a:r>
              <a:rPr lang="en-US" sz="2000" b="1" dirty="0">
                <a:latin typeface="Calibri" panose="020F0502020204030204" pitchFamily="34" charset="0"/>
                <a:ea typeface="Calibri" panose="020F0502020204030204" pitchFamily="34" charset="0"/>
                <a:cs typeface="Calibri" panose="020F0502020204030204" pitchFamily="34" charset="0"/>
                <a:sym typeface="Arial"/>
              </a:rPr>
              <a:t> 12 months</a:t>
            </a:r>
            <a:r>
              <a:rPr lang="en-US" sz="2000" dirty="0">
                <a:latin typeface="Calibri" panose="020F0502020204030204" pitchFamily="34" charset="0"/>
                <a:ea typeface="Calibri" panose="020F0502020204030204" pitchFamily="34" charset="0"/>
                <a:cs typeface="Calibri" panose="020F0502020204030204" pitchFamily="34" charset="0"/>
                <a:sym typeface="Arial"/>
              </a:rPr>
              <a:t> prior to your application date</a:t>
            </a:r>
          </a:p>
        </p:txBody>
      </p:sp>
      <p:sp>
        <p:nvSpPr>
          <p:cNvPr id="128" name="Shape 128"/>
          <p:cNvSpPr txBox="1">
            <a:spLocks noGrp="1"/>
          </p:cNvSpPr>
          <p:nvPr>
            <p:ph type="sldNum" idx="12"/>
          </p:nvPr>
        </p:nvSpPr>
        <p:spPr>
          <a:prstGeom prst="rect">
            <a:avLst/>
          </a:prstGeom>
          <a:noFill/>
          <a:ln>
            <a:noFill/>
          </a:ln>
        </p:spPr>
        <p:txBody>
          <a:bodyPr wrap="square" lIns="0" tIns="0" rIns="0" bIns="0" anchor="b" anchorCtr="0">
            <a:noAutofit/>
          </a:bodyPr>
          <a:lstStyle/>
          <a:p>
            <a:pPr marL="0" marR="0" lvl="0" indent="0" algn="r" rtl="0">
              <a:spcBef>
                <a:spcPts val="0"/>
              </a:spcBef>
              <a:spcAft>
                <a:spcPts val="0"/>
              </a:spcAft>
              <a:buClr>
                <a:schemeClr val="dk1"/>
              </a:buClr>
              <a:buSzPts val="1200"/>
              <a:buFont typeface="Noto Sans Symbols"/>
              <a:buNone/>
            </a:pPr>
            <a:fld id="{00000000-1234-1234-1234-123412341234}" type="slidenum">
              <a:rPr lang="en-US" sz="1200" b="0" i="0" u="none" strike="noStrike" cap="none">
                <a:solidFill>
                  <a:schemeClr val="dk1"/>
                </a:solidFill>
                <a:latin typeface="Arial"/>
                <a:ea typeface="Arial"/>
                <a:cs typeface="Arial"/>
                <a:sym typeface="Arial"/>
              </a:rPr>
              <a:t>15</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931040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4" name="Title 3">
            <a:extLst>
              <a:ext uri="{FF2B5EF4-FFF2-40B4-BE49-F238E27FC236}">
                <a16:creationId xmlns:a16="http://schemas.microsoft.com/office/drawing/2014/main" id="{D645DF75-9B24-450F-897D-1DB9923EE4F1}"/>
              </a:ext>
            </a:extLst>
          </p:cNvPr>
          <p:cNvSpPr>
            <a:spLocks noGrp="1"/>
          </p:cNvSpPr>
          <p:nvPr>
            <p:ph type="title"/>
          </p:nvPr>
        </p:nvSpPr>
        <p:spPr>
          <a:xfrm>
            <a:off x="457200" y="838200"/>
            <a:ext cx="8229600" cy="609600"/>
          </a:xfrm>
        </p:spPr>
        <p:txBody>
          <a:bodyPr/>
          <a:lstStyle/>
          <a:p>
            <a:r>
              <a:rPr lang="en-US" sz="2800" b="1" dirty="0">
                <a:latin typeface="Calibri" panose="020F0502020204030204" pitchFamily="34" charset="0"/>
                <a:ea typeface="Calibri" panose="020F0502020204030204" pitchFamily="34" charset="0"/>
                <a:cs typeface="Calibri" panose="020F0502020204030204" pitchFamily="34" charset="0"/>
              </a:rPr>
              <a:t>DOORS Snapshot Example</a:t>
            </a:r>
          </a:p>
        </p:txBody>
      </p:sp>
      <p:sp>
        <p:nvSpPr>
          <p:cNvPr id="128" name="Shape 128"/>
          <p:cNvSpPr txBox="1">
            <a:spLocks noGrp="1"/>
          </p:cNvSpPr>
          <p:nvPr>
            <p:ph type="sldNum" idx="12"/>
          </p:nvPr>
        </p:nvSpPr>
        <p:spPr>
          <a:prstGeom prst="rect">
            <a:avLst/>
          </a:prstGeom>
          <a:noFill/>
          <a:ln>
            <a:noFill/>
          </a:ln>
        </p:spPr>
        <p:txBody>
          <a:bodyPr wrap="square" lIns="0" tIns="0" rIns="0" bIns="0" anchor="b" anchorCtr="0">
            <a:noAutofit/>
          </a:bodyPr>
          <a:lstStyle/>
          <a:p>
            <a:pPr marL="0" marR="0" lvl="0" indent="0" algn="r" rtl="0">
              <a:spcBef>
                <a:spcPts val="0"/>
              </a:spcBef>
              <a:spcAft>
                <a:spcPts val="0"/>
              </a:spcAft>
              <a:buClr>
                <a:schemeClr val="dk1"/>
              </a:buClr>
              <a:buSzPts val="1200"/>
              <a:buFont typeface="Noto Sans Symbols"/>
              <a:buNone/>
            </a:pPr>
            <a:fld id="{00000000-1234-1234-1234-123412341234}" type="slidenum">
              <a:rPr lang="en-US" sz="1200" b="0" i="0" u="none" strike="noStrike" cap="none">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16</a:t>
            </a:fld>
            <a:endParaRPr sz="1200" b="0" i="0" u="none" strike="noStrike" cap="none">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2" name="Picture 2">
            <a:extLst>
              <a:ext uri="{FF2B5EF4-FFF2-40B4-BE49-F238E27FC236}">
                <a16:creationId xmlns:a16="http://schemas.microsoft.com/office/drawing/2014/main" id="{3CF8B91F-7391-5EA4-0448-3E706787F4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14" y="1662263"/>
            <a:ext cx="4167187" cy="3533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a:extLst>
              <a:ext uri="{FF2B5EF4-FFF2-40B4-BE49-F238E27FC236}">
                <a16:creationId xmlns:a16="http://schemas.microsoft.com/office/drawing/2014/main" id="{640F66AF-0E24-9CA6-AE19-A2E5D52E42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2189113"/>
            <a:ext cx="4167187" cy="24797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a:extLst>
              <a:ext uri="{FF2B5EF4-FFF2-40B4-BE49-F238E27FC236}">
                <a16:creationId xmlns:a16="http://schemas.microsoft.com/office/drawing/2014/main" id="{6B938AA6-4C7E-CFBD-60AD-66C24CC0C4DC}"/>
              </a:ext>
            </a:extLst>
          </p:cNvPr>
          <p:cNvSpPr txBox="1"/>
          <p:nvPr/>
        </p:nvSpPr>
        <p:spPr>
          <a:xfrm>
            <a:off x="2488406" y="5410193"/>
            <a:ext cx="4167187" cy="400110"/>
          </a:xfrm>
          <a:prstGeom prst="rect">
            <a:avLst/>
          </a:prstGeom>
          <a:noFill/>
        </p:spPr>
        <p:txBody>
          <a:bodyPr wrap="square" rtlCol="0">
            <a:spAutoFit/>
          </a:bodyPr>
          <a:lstStyle/>
          <a:p>
            <a:pPr algn="ctr"/>
            <a:r>
              <a:rPr lang="en-US" sz="2000" b="1" u="sng" dirty="0">
                <a:solidFill>
                  <a:schemeClr val="tx1"/>
                </a:solidFill>
              </a:rPr>
              <a:t>REQUIRED FOR NON-AG ONLY</a:t>
            </a:r>
          </a:p>
        </p:txBody>
      </p:sp>
    </p:spTree>
    <p:extLst>
      <p:ext uri="{BB962C8B-B14F-4D97-AF65-F5344CB8AC3E}">
        <p14:creationId xmlns:p14="http://schemas.microsoft.com/office/powerpoint/2010/main" val="31871599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Shape 125"/>
        <p:cNvGrpSpPr/>
        <p:nvPr/>
      </p:nvGrpSpPr>
      <p:grpSpPr>
        <a:xfrm>
          <a:off x="0" y="0"/>
          <a:ext cx="0" cy="0"/>
          <a:chOff x="0" y="0"/>
          <a:chExt cx="0" cy="0"/>
        </a:xfrm>
      </p:grpSpPr>
      <p:sp>
        <p:nvSpPr>
          <p:cNvPr id="4" name="Title 3">
            <a:extLst>
              <a:ext uri="{FF2B5EF4-FFF2-40B4-BE49-F238E27FC236}">
                <a16:creationId xmlns:a16="http://schemas.microsoft.com/office/drawing/2014/main" id="{D645DF75-9B24-450F-897D-1DB9923EE4F1}"/>
              </a:ext>
            </a:extLst>
          </p:cNvPr>
          <p:cNvSpPr>
            <a:spLocks noGrp="1"/>
          </p:cNvSpPr>
          <p:nvPr>
            <p:ph type="title"/>
          </p:nvPr>
        </p:nvSpPr>
        <p:spPr>
          <a:xfrm>
            <a:off x="457200" y="838200"/>
            <a:ext cx="8229600" cy="609600"/>
          </a:xfrm>
        </p:spPr>
        <p:txBody>
          <a:bodyPr/>
          <a:lstStyle/>
          <a:p>
            <a:r>
              <a:rPr lang="en-US" sz="2800" b="1" dirty="0">
                <a:latin typeface="Calibri" panose="020F0502020204030204" pitchFamily="34" charset="0"/>
                <a:ea typeface="Calibri" panose="020F0502020204030204" pitchFamily="34" charset="0"/>
                <a:cs typeface="Calibri" panose="020F0502020204030204" pitchFamily="34" charset="0"/>
              </a:rPr>
              <a:t>Upcoming: Agricultural Utility Terrain Vehicle</a:t>
            </a:r>
          </a:p>
        </p:txBody>
      </p:sp>
      <p:sp>
        <p:nvSpPr>
          <p:cNvPr id="5" name="Text Placeholder 4">
            <a:extLst>
              <a:ext uri="{FF2B5EF4-FFF2-40B4-BE49-F238E27FC236}">
                <a16:creationId xmlns:a16="http://schemas.microsoft.com/office/drawing/2014/main" id="{DF3B7944-95E4-4103-8FB5-1C62448BBE99}"/>
              </a:ext>
            </a:extLst>
          </p:cNvPr>
          <p:cNvSpPr>
            <a:spLocks noGrp="1"/>
          </p:cNvSpPr>
          <p:nvPr>
            <p:ph type="body" idx="1"/>
          </p:nvPr>
        </p:nvSpPr>
        <p:spPr>
          <a:xfrm>
            <a:off x="457200" y="1447800"/>
            <a:ext cx="8229600" cy="5029200"/>
          </a:xfrm>
        </p:spPr>
        <p:txBody>
          <a:bodyPr/>
          <a:lstStyle/>
          <a:p>
            <a:r>
              <a:rPr lang="en-US" sz="2000" dirty="0">
                <a:latin typeface="Calibri" panose="020F0502020204030204" pitchFamily="34" charset="0"/>
                <a:ea typeface="Calibri" panose="020F0502020204030204" pitchFamily="34" charset="0"/>
                <a:cs typeface="Calibri" panose="020F0502020204030204" pitchFamily="34" charset="0"/>
              </a:rPr>
              <a:t>Baseline (vehicle or equipment) = UTV or Tractor with less than 25 hp</a:t>
            </a:r>
          </a:p>
          <a:p>
            <a:pPr lvl="1">
              <a:lnSpc>
                <a:spcPct val="150000"/>
              </a:lnSpc>
            </a:pPr>
            <a:r>
              <a:rPr lang="en-US" sz="1800" dirty="0">
                <a:latin typeface="Calibri" panose="020F0502020204030204" pitchFamily="34" charset="0"/>
                <a:ea typeface="Calibri" panose="020F0502020204030204" pitchFamily="34" charset="0"/>
                <a:cs typeface="Calibri" panose="020F0502020204030204" pitchFamily="34" charset="0"/>
              </a:rPr>
              <a:t>Owned and operated baseline in CA for the previous 2+ years</a:t>
            </a:r>
          </a:p>
          <a:p>
            <a:pPr lvl="1">
              <a:lnSpc>
                <a:spcPct val="150000"/>
              </a:lnSpc>
            </a:pPr>
            <a:r>
              <a:rPr lang="en-US" sz="1800" dirty="0">
                <a:latin typeface="Calibri" panose="020F0502020204030204" pitchFamily="34" charset="0"/>
                <a:ea typeface="Calibri" panose="020F0502020204030204" pitchFamily="34" charset="0"/>
                <a:cs typeface="Calibri" panose="020F0502020204030204" pitchFamily="34" charset="0"/>
              </a:rPr>
              <a:t>Engine model year must be 5+ yrs older than application year</a:t>
            </a:r>
          </a:p>
          <a:p>
            <a:pPr>
              <a:lnSpc>
                <a:spcPct val="150000"/>
              </a:lnSpc>
            </a:pPr>
            <a:r>
              <a:rPr lang="en-US" sz="2000" dirty="0">
                <a:latin typeface="Calibri" panose="020F0502020204030204" pitchFamily="34" charset="0"/>
                <a:ea typeface="Calibri" panose="020F0502020204030204" pitchFamily="34" charset="0"/>
                <a:cs typeface="Calibri" panose="020F0502020204030204" pitchFamily="34" charset="0"/>
              </a:rPr>
              <a:t>Replacement Zero-Emission UTV must be:</a:t>
            </a:r>
          </a:p>
          <a:p>
            <a:pPr lvl="1">
              <a:lnSpc>
                <a:spcPct val="150000"/>
              </a:lnSpc>
            </a:pPr>
            <a:r>
              <a:rPr lang="en-US" sz="1800" dirty="0">
                <a:latin typeface="Calibri" panose="020F0502020204030204" pitchFamily="34" charset="0"/>
                <a:ea typeface="Calibri" panose="020F0502020204030204" pitchFamily="34" charset="0"/>
                <a:cs typeface="Calibri" panose="020F0502020204030204" pitchFamily="34" charset="0"/>
              </a:rPr>
              <a:t>New – never sold or registered (</a:t>
            </a:r>
            <a:r>
              <a:rPr lang="en-US" sz="1800" i="1" dirty="0">
                <a:latin typeface="Calibri" panose="020F0502020204030204" pitchFamily="34" charset="0"/>
                <a:ea typeface="Calibri" panose="020F0502020204030204" pitchFamily="34" charset="0"/>
                <a:cs typeface="Calibri" panose="020F0502020204030204" pitchFamily="34" charset="0"/>
              </a:rPr>
              <a:t>CA Vehicle Code §430</a:t>
            </a:r>
            <a:r>
              <a:rPr lang="en-US" sz="1800" dirty="0">
                <a:latin typeface="Calibri" panose="020F0502020204030204" pitchFamily="34" charset="0"/>
                <a:ea typeface="Calibri" panose="020F0502020204030204" pitchFamily="34" charset="0"/>
                <a:cs typeface="Calibri" panose="020F0502020204030204" pitchFamily="34" charset="0"/>
              </a:rPr>
              <a:t>)</a:t>
            </a:r>
          </a:p>
          <a:p>
            <a:pPr lvl="1">
              <a:lnSpc>
                <a:spcPct val="150000"/>
              </a:lnSpc>
            </a:pPr>
            <a:r>
              <a:rPr lang="en-US" sz="1800" dirty="0">
                <a:latin typeface="Calibri" panose="020F0502020204030204" pitchFamily="34" charset="0"/>
                <a:ea typeface="Calibri" panose="020F0502020204030204" pitchFamily="34" charset="0"/>
                <a:cs typeface="Calibri" panose="020F0502020204030204" pitchFamily="34" charset="0"/>
              </a:rPr>
              <a:t>Towing capacity of 500+ lbs.</a:t>
            </a:r>
          </a:p>
          <a:p>
            <a:pPr lvl="1">
              <a:lnSpc>
                <a:spcPct val="150000"/>
              </a:lnSpc>
            </a:pPr>
            <a:r>
              <a:rPr lang="en-US" sz="1800" dirty="0">
                <a:latin typeface="Calibri" panose="020F0502020204030204" pitchFamily="34" charset="0"/>
                <a:ea typeface="Calibri" panose="020F0502020204030204" pitchFamily="34" charset="0"/>
                <a:cs typeface="Calibri" panose="020F0502020204030204" pitchFamily="34" charset="0"/>
              </a:rPr>
              <a:t>Total vehicle weight of 700+ lbs.</a:t>
            </a:r>
          </a:p>
          <a:p>
            <a:pPr lvl="1">
              <a:lnSpc>
                <a:spcPct val="150000"/>
              </a:lnSpc>
            </a:pPr>
            <a:r>
              <a:rPr lang="en-US" sz="1800" dirty="0">
                <a:latin typeface="Calibri" panose="020F0502020204030204" pitchFamily="34" charset="0"/>
                <a:ea typeface="Calibri" panose="020F0502020204030204" pitchFamily="34" charset="0"/>
                <a:cs typeface="Calibri" panose="020F0502020204030204" pitchFamily="34" charset="0"/>
              </a:rPr>
              <a:t>Minimum 1 year warranty covering the drivetrain, including applicable energy storage tanks or battery packs</a:t>
            </a:r>
          </a:p>
          <a:p>
            <a:pPr>
              <a:lnSpc>
                <a:spcPct val="150000"/>
              </a:lnSpc>
            </a:pPr>
            <a:r>
              <a:rPr lang="en-US" sz="2000" dirty="0">
                <a:latin typeface="Calibri" panose="020F0502020204030204" pitchFamily="34" charset="0"/>
                <a:ea typeface="Calibri" panose="020F0502020204030204" pitchFamily="34" charset="0"/>
                <a:cs typeface="Calibri" panose="020F0502020204030204" pitchFamily="34" charset="0"/>
              </a:rPr>
              <a:t>Replacement Incentive – baseline must be permanently destroyed</a:t>
            </a:r>
          </a:p>
        </p:txBody>
      </p:sp>
      <p:sp>
        <p:nvSpPr>
          <p:cNvPr id="128" name="Shape 128"/>
          <p:cNvSpPr txBox="1">
            <a:spLocks noGrp="1"/>
          </p:cNvSpPr>
          <p:nvPr>
            <p:ph type="sldNum" idx="12"/>
          </p:nvPr>
        </p:nvSpPr>
        <p:spPr>
          <a:prstGeom prst="rect">
            <a:avLst/>
          </a:prstGeom>
          <a:noFill/>
          <a:ln>
            <a:noFill/>
          </a:ln>
        </p:spPr>
        <p:txBody>
          <a:bodyPr wrap="square" lIns="0" tIns="0" rIns="0" bIns="0" anchor="b" anchorCtr="0">
            <a:noAutofit/>
          </a:bodyPr>
          <a:lstStyle/>
          <a:p>
            <a:pPr marL="0" marR="0" lvl="0" indent="0" algn="r" rtl="0">
              <a:spcBef>
                <a:spcPts val="0"/>
              </a:spcBef>
              <a:spcAft>
                <a:spcPts val="0"/>
              </a:spcAft>
              <a:buClr>
                <a:schemeClr val="dk1"/>
              </a:buClr>
              <a:buSzPts val="1200"/>
              <a:buFont typeface="Noto Sans Symbols"/>
              <a:buNone/>
            </a:pPr>
            <a:fld id="{00000000-1234-1234-1234-123412341234}" type="slidenum">
              <a:rPr lang="en-US" sz="1200" b="0" i="0" u="none" strike="noStrike" cap="none">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17</a:t>
            </a:fld>
            <a:endParaRPr sz="1200" b="0" i="0" u="none" strike="noStrike" cap="none">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0435403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Shape 125"/>
        <p:cNvGrpSpPr/>
        <p:nvPr/>
      </p:nvGrpSpPr>
      <p:grpSpPr>
        <a:xfrm>
          <a:off x="0" y="0"/>
          <a:ext cx="0" cy="0"/>
          <a:chOff x="0" y="0"/>
          <a:chExt cx="0" cy="0"/>
        </a:xfrm>
      </p:grpSpPr>
      <p:sp>
        <p:nvSpPr>
          <p:cNvPr id="4" name="Title 3">
            <a:extLst>
              <a:ext uri="{FF2B5EF4-FFF2-40B4-BE49-F238E27FC236}">
                <a16:creationId xmlns:a16="http://schemas.microsoft.com/office/drawing/2014/main" id="{D645DF75-9B24-450F-897D-1DB9923EE4F1}"/>
              </a:ext>
            </a:extLst>
          </p:cNvPr>
          <p:cNvSpPr>
            <a:spLocks noGrp="1"/>
          </p:cNvSpPr>
          <p:nvPr>
            <p:ph type="title"/>
          </p:nvPr>
        </p:nvSpPr>
        <p:spPr>
          <a:xfrm>
            <a:off x="457200" y="838200"/>
            <a:ext cx="8229600" cy="609600"/>
          </a:xfrm>
        </p:spPr>
        <p:txBody>
          <a:bodyPr/>
          <a:lstStyle/>
          <a:p>
            <a:r>
              <a:rPr lang="en-US" sz="2800" b="1" dirty="0">
                <a:latin typeface="Calibri" panose="020F0502020204030204" pitchFamily="34" charset="0"/>
                <a:ea typeface="Calibri" panose="020F0502020204030204" pitchFamily="34" charset="0"/>
                <a:cs typeface="Calibri" panose="020F0502020204030204" pitchFamily="34" charset="0"/>
              </a:rPr>
              <a:t>Upcoming: Agricultural Utility Terrain Vehicle</a:t>
            </a:r>
          </a:p>
        </p:txBody>
      </p:sp>
      <p:sp>
        <p:nvSpPr>
          <p:cNvPr id="5" name="Text Placeholder 4">
            <a:extLst>
              <a:ext uri="{FF2B5EF4-FFF2-40B4-BE49-F238E27FC236}">
                <a16:creationId xmlns:a16="http://schemas.microsoft.com/office/drawing/2014/main" id="{DF3B7944-95E4-4103-8FB5-1C62448BBE99}"/>
              </a:ext>
            </a:extLst>
          </p:cNvPr>
          <p:cNvSpPr>
            <a:spLocks noGrp="1"/>
          </p:cNvSpPr>
          <p:nvPr>
            <p:ph type="body" idx="1"/>
          </p:nvPr>
        </p:nvSpPr>
        <p:spPr>
          <a:xfrm>
            <a:off x="457200" y="1447800"/>
            <a:ext cx="8229600" cy="5029200"/>
          </a:xfrm>
        </p:spPr>
        <p:txBody>
          <a:bodyPr/>
          <a:lstStyle/>
          <a:p>
            <a:r>
              <a:rPr lang="en-US" sz="2000" dirty="0">
                <a:latin typeface="Calibri" panose="020F0502020204030204" pitchFamily="34" charset="0"/>
                <a:ea typeface="Calibri" panose="020F0502020204030204" pitchFamily="34" charset="0"/>
                <a:cs typeface="Calibri" panose="020F0502020204030204" pitchFamily="34" charset="0"/>
              </a:rPr>
              <a:t>Off-Road Utility Terrain Vehicle (UTV) = Any off-highway motor vehicle that has all the following features and characteristics:</a:t>
            </a:r>
          </a:p>
          <a:p>
            <a:pPr lvl="1">
              <a:lnSpc>
                <a:spcPct val="150000"/>
              </a:lnSpc>
            </a:pPr>
            <a:r>
              <a:rPr lang="en-US" sz="1800" dirty="0">
                <a:latin typeface="Calibri" panose="020F0502020204030204" pitchFamily="34" charset="0"/>
                <a:ea typeface="Calibri" panose="020F0502020204030204" pitchFamily="34" charset="0"/>
                <a:cs typeface="Calibri" panose="020F0502020204030204" pitchFamily="34" charset="0"/>
              </a:rPr>
              <a:t>designed to travel on four or more wheels</a:t>
            </a:r>
          </a:p>
          <a:p>
            <a:pPr lvl="1">
              <a:lnSpc>
                <a:spcPct val="150000"/>
              </a:lnSpc>
            </a:pPr>
            <a:r>
              <a:rPr lang="en-US" sz="1800" dirty="0">
                <a:latin typeface="Calibri" panose="020F0502020204030204" pitchFamily="34" charset="0"/>
                <a:ea typeface="Calibri" panose="020F0502020204030204" pitchFamily="34" charset="0"/>
                <a:cs typeface="Calibri" panose="020F0502020204030204" pitchFamily="34" charset="0"/>
              </a:rPr>
              <a:t>bench or bucket seating for 2+ persons</a:t>
            </a:r>
          </a:p>
          <a:p>
            <a:pPr lvl="1">
              <a:lnSpc>
                <a:spcPct val="150000"/>
              </a:lnSpc>
            </a:pPr>
            <a:r>
              <a:rPr lang="en-US" sz="1800" dirty="0">
                <a:latin typeface="Calibri" panose="020F0502020204030204" pitchFamily="34" charset="0"/>
                <a:ea typeface="Calibri" panose="020F0502020204030204" pitchFamily="34" charset="0"/>
                <a:cs typeface="Calibri" panose="020F0502020204030204" pitchFamily="34" charset="0"/>
              </a:rPr>
              <a:t>steering wheel for steering control</a:t>
            </a:r>
          </a:p>
          <a:p>
            <a:pPr lvl="1">
              <a:lnSpc>
                <a:spcPct val="150000"/>
              </a:lnSpc>
            </a:pPr>
            <a:r>
              <a:rPr lang="en-US" sz="1800" dirty="0">
                <a:latin typeface="Calibri" panose="020F0502020204030204" pitchFamily="34" charset="0"/>
                <a:ea typeface="Calibri" panose="020F0502020204030204" pitchFamily="34" charset="0"/>
                <a:cs typeface="Calibri" panose="020F0502020204030204" pitchFamily="34" charset="0"/>
              </a:rPr>
              <a:t>designed for operation over rough terrain</a:t>
            </a:r>
          </a:p>
          <a:p>
            <a:pPr lvl="1">
              <a:lnSpc>
                <a:spcPct val="150000"/>
              </a:lnSpc>
            </a:pPr>
            <a:r>
              <a:rPr lang="en-US" sz="1800" dirty="0">
                <a:latin typeface="Calibri" panose="020F0502020204030204" pitchFamily="34" charset="0"/>
                <a:ea typeface="Calibri" panose="020F0502020204030204" pitchFamily="34" charset="0"/>
                <a:cs typeface="Calibri" panose="020F0502020204030204" pitchFamily="34" charset="0"/>
              </a:rPr>
              <a:t>internal combustion engine with a displacement ≤ 1 liter</a:t>
            </a:r>
          </a:p>
          <a:p>
            <a:pPr lvl="1">
              <a:lnSpc>
                <a:spcPct val="150000"/>
              </a:lnSpc>
            </a:pPr>
            <a:r>
              <a:rPr lang="en-US" sz="1800" dirty="0">
                <a:latin typeface="Calibri" panose="020F0502020204030204" pitchFamily="34" charset="0"/>
                <a:ea typeface="Calibri" panose="020F0502020204030204" pitchFamily="34" charset="0"/>
                <a:cs typeface="Calibri" panose="020F0502020204030204" pitchFamily="34" charset="0"/>
              </a:rPr>
              <a:t>maximum brake power ≤ 30 kW</a:t>
            </a:r>
          </a:p>
          <a:p>
            <a:pPr lvl="1">
              <a:lnSpc>
                <a:spcPct val="150000"/>
              </a:lnSpc>
            </a:pPr>
            <a:r>
              <a:rPr lang="en-US" sz="1800" dirty="0">
                <a:latin typeface="Calibri" panose="020F0502020204030204" pitchFamily="34" charset="0"/>
                <a:ea typeface="Calibri" panose="020F0502020204030204" pitchFamily="34" charset="0"/>
                <a:cs typeface="Calibri" panose="020F0502020204030204" pitchFamily="34" charset="0"/>
              </a:rPr>
              <a:t>capable of speeds 25+ mph</a:t>
            </a:r>
          </a:p>
          <a:p>
            <a:pPr lvl="1">
              <a:lnSpc>
                <a:spcPct val="150000"/>
              </a:lnSpc>
            </a:pPr>
            <a:r>
              <a:rPr lang="en-US" sz="1800" dirty="0">
                <a:latin typeface="Calibri" panose="020F0502020204030204" pitchFamily="34" charset="0"/>
                <a:ea typeface="Calibri" panose="020F0502020204030204" pitchFamily="34" charset="0"/>
                <a:cs typeface="Calibri" panose="020F0502020204030204" pitchFamily="34" charset="0"/>
              </a:rPr>
              <a:t>either 1) a rear payload of 350+ lbs., or 2) seating for 6+ passengers</a:t>
            </a:r>
          </a:p>
        </p:txBody>
      </p:sp>
      <p:sp>
        <p:nvSpPr>
          <p:cNvPr id="128" name="Shape 128"/>
          <p:cNvSpPr txBox="1">
            <a:spLocks noGrp="1"/>
          </p:cNvSpPr>
          <p:nvPr>
            <p:ph type="sldNum" idx="12"/>
          </p:nvPr>
        </p:nvSpPr>
        <p:spPr>
          <a:prstGeom prst="rect">
            <a:avLst/>
          </a:prstGeom>
          <a:noFill/>
          <a:ln>
            <a:noFill/>
          </a:ln>
        </p:spPr>
        <p:txBody>
          <a:bodyPr wrap="square" lIns="0" tIns="0" rIns="0" bIns="0" anchor="b" anchorCtr="0">
            <a:noAutofit/>
          </a:bodyPr>
          <a:lstStyle/>
          <a:p>
            <a:pPr marL="0" marR="0" lvl="0" indent="0" algn="r" rtl="0">
              <a:spcBef>
                <a:spcPts val="0"/>
              </a:spcBef>
              <a:spcAft>
                <a:spcPts val="0"/>
              </a:spcAft>
              <a:buClr>
                <a:schemeClr val="dk1"/>
              </a:buClr>
              <a:buSzPts val="1200"/>
              <a:buFont typeface="Noto Sans Symbols"/>
              <a:buNone/>
            </a:pPr>
            <a:fld id="{00000000-1234-1234-1234-123412341234}" type="slidenum">
              <a:rPr lang="en-US" sz="1200" b="0" i="0" u="none" strike="noStrike" cap="none">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18</a:t>
            </a:fld>
            <a:endParaRPr sz="1200" b="0" i="0" u="none" strike="noStrike" cap="none">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1082699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4" name="Title 3">
            <a:extLst>
              <a:ext uri="{FF2B5EF4-FFF2-40B4-BE49-F238E27FC236}">
                <a16:creationId xmlns:a16="http://schemas.microsoft.com/office/drawing/2014/main" id="{D645DF75-9B24-450F-897D-1DB9923EE4F1}"/>
              </a:ext>
            </a:extLst>
          </p:cNvPr>
          <p:cNvSpPr>
            <a:spLocks noGrp="1"/>
          </p:cNvSpPr>
          <p:nvPr>
            <p:ph type="title"/>
          </p:nvPr>
        </p:nvSpPr>
        <p:spPr>
          <a:xfrm>
            <a:off x="457200" y="838200"/>
            <a:ext cx="8229600" cy="609600"/>
          </a:xfrm>
        </p:spPr>
        <p:txBody>
          <a:bodyPr/>
          <a:lstStyle/>
          <a:p>
            <a:r>
              <a:rPr lang="en-US" sz="2800" b="1" dirty="0">
                <a:latin typeface="Calibri" panose="020F0502020204030204" pitchFamily="34" charset="0"/>
                <a:ea typeface="Calibri" panose="020F0502020204030204" pitchFamily="34" charset="0"/>
                <a:cs typeface="Calibri" panose="020F0502020204030204" pitchFamily="34" charset="0"/>
              </a:rPr>
              <a:t>Project Evaluation &amp; Ranking Process</a:t>
            </a:r>
          </a:p>
        </p:txBody>
      </p:sp>
      <p:sp>
        <p:nvSpPr>
          <p:cNvPr id="5" name="Text Placeholder 4">
            <a:extLst>
              <a:ext uri="{FF2B5EF4-FFF2-40B4-BE49-F238E27FC236}">
                <a16:creationId xmlns:a16="http://schemas.microsoft.com/office/drawing/2014/main" id="{DF3B7944-95E4-4103-8FB5-1C62448BBE99}"/>
              </a:ext>
            </a:extLst>
          </p:cNvPr>
          <p:cNvSpPr>
            <a:spLocks noGrp="1"/>
          </p:cNvSpPr>
          <p:nvPr>
            <p:ph type="body" idx="1"/>
          </p:nvPr>
        </p:nvSpPr>
        <p:spPr>
          <a:xfrm>
            <a:off x="457200" y="1447800"/>
            <a:ext cx="8229600" cy="5029200"/>
          </a:xfrm>
        </p:spPr>
        <p:txBody>
          <a:bodyPr/>
          <a:lstStyle/>
          <a:p>
            <a:endParaRPr lang="en-US" sz="2400" dirty="0">
              <a:latin typeface="Calibri" panose="020F0502020204030204" pitchFamily="34" charset="0"/>
              <a:ea typeface="Calibri" panose="020F0502020204030204" pitchFamily="34" charset="0"/>
              <a:cs typeface="Calibri" panose="020F0502020204030204" pitchFamily="34" charset="0"/>
            </a:endParaRPr>
          </a:p>
          <a:p>
            <a:r>
              <a:rPr lang="en-US" sz="2400" dirty="0">
                <a:latin typeface="Calibri" panose="020F0502020204030204" pitchFamily="34" charset="0"/>
                <a:ea typeface="Calibri" panose="020F0502020204030204" pitchFamily="34" charset="0"/>
                <a:cs typeface="Calibri" panose="020F0502020204030204" pitchFamily="34" charset="0"/>
              </a:rPr>
              <a:t>Check eligibility</a:t>
            </a:r>
          </a:p>
          <a:p>
            <a:r>
              <a:rPr lang="en-US" sz="2400" dirty="0">
                <a:latin typeface="Calibri" panose="020F0502020204030204" pitchFamily="34" charset="0"/>
                <a:ea typeface="Calibri" panose="020F0502020204030204" pitchFamily="34" charset="0"/>
                <a:cs typeface="Calibri" panose="020F0502020204030204" pitchFamily="34" charset="0"/>
              </a:rPr>
              <a:t>Rank projects </a:t>
            </a:r>
          </a:p>
          <a:p>
            <a:r>
              <a:rPr lang="en-US" sz="2400" dirty="0">
                <a:latin typeface="Calibri" panose="020F0502020204030204" pitchFamily="34" charset="0"/>
                <a:ea typeface="Calibri" panose="020F0502020204030204" pitchFamily="34" charset="0"/>
                <a:cs typeface="Calibri" panose="020F0502020204030204" pitchFamily="34" charset="0"/>
              </a:rPr>
              <a:t>Ranking priorities: </a:t>
            </a:r>
          </a:p>
          <a:p>
            <a:pPr marL="986155" lvl="1" indent="-457200">
              <a:buFont typeface="+mj-lt"/>
              <a:buAutoNum type="arabicPeriod"/>
            </a:pPr>
            <a:r>
              <a:rPr lang="en-US" dirty="0">
                <a:latin typeface="Calibri" panose="020F0502020204030204" pitchFamily="34" charset="0"/>
                <a:ea typeface="Calibri" panose="020F0502020204030204" pitchFamily="34" charset="0"/>
                <a:cs typeface="Calibri" panose="020F0502020204030204" pitchFamily="34" charset="0"/>
              </a:rPr>
              <a:t>Electrification</a:t>
            </a:r>
          </a:p>
          <a:p>
            <a:pPr marL="986155" lvl="1" indent="-457200">
              <a:buFont typeface="+mj-lt"/>
              <a:buAutoNum type="arabicPeriod"/>
            </a:pPr>
            <a:r>
              <a:rPr lang="en-US" dirty="0">
                <a:latin typeface="Calibri" panose="020F0502020204030204" pitchFamily="34" charset="0"/>
                <a:ea typeface="Calibri" panose="020F0502020204030204" pitchFamily="34" charset="0"/>
                <a:cs typeface="Calibri" panose="020F0502020204030204" pitchFamily="34" charset="0"/>
              </a:rPr>
              <a:t>Priority Populations</a:t>
            </a:r>
          </a:p>
          <a:p>
            <a:pPr marL="986155" lvl="1" indent="-457200">
              <a:buFont typeface="+mj-lt"/>
              <a:buAutoNum type="arabicPeriod"/>
            </a:pPr>
            <a:r>
              <a:rPr lang="en-US" dirty="0">
                <a:latin typeface="Calibri" panose="020F0502020204030204" pitchFamily="34" charset="0"/>
                <a:ea typeface="Calibri" panose="020F0502020204030204" pitchFamily="34" charset="0"/>
                <a:cs typeface="Calibri" panose="020F0502020204030204" pitchFamily="34" charset="0"/>
              </a:rPr>
              <a:t>Cost Effectiveness ($ per ton of emissions reduced)</a:t>
            </a:r>
          </a:p>
          <a:p>
            <a:pPr lvl="2"/>
            <a:r>
              <a:rPr lang="en-US" sz="2200" dirty="0">
                <a:latin typeface="Calibri" panose="020F0502020204030204" pitchFamily="34" charset="0"/>
                <a:ea typeface="Calibri" panose="020F0502020204030204" pitchFamily="34" charset="0"/>
                <a:cs typeface="Calibri" panose="020F0502020204030204" pitchFamily="34" charset="0"/>
              </a:rPr>
              <a:t>Age of baseline equipment</a:t>
            </a:r>
          </a:p>
          <a:p>
            <a:pPr lvl="2"/>
            <a:r>
              <a:rPr lang="en-US" sz="2200" dirty="0">
                <a:latin typeface="Calibri" panose="020F0502020204030204" pitchFamily="34" charset="0"/>
                <a:ea typeface="Calibri" panose="020F0502020204030204" pitchFamily="34" charset="0"/>
                <a:cs typeface="Calibri" panose="020F0502020204030204" pitchFamily="34" charset="0"/>
              </a:rPr>
              <a:t>Hours used per year</a:t>
            </a:r>
          </a:p>
          <a:p>
            <a:pPr lvl="2"/>
            <a:r>
              <a:rPr lang="en-US" sz="2200" dirty="0">
                <a:latin typeface="Calibri" panose="020F0502020204030204" pitchFamily="34" charset="0"/>
                <a:ea typeface="Calibri" panose="020F0502020204030204" pitchFamily="34" charset="0"/>
                <a:cs typeface="Calibri" panose="020F0502020204030204" pitchFamily="34" charset="0"/>
              </a:rPr>
              <a:t>Cost of new equipment</a:t>
            </a:r>
          </a:p>
          <a:p>
            <a:pPr marL="1443355" lvl="2" indent="-457200">
              <a:buClrTx/>
              <a:buSzPct val="100000"/>
            </a:pPr>
            <a:endParaRPr lang="en-US" sz="1800" dirty="0">
              <a:latin typeface="Calibri" panose="020F0502020204030204" pitchFamily="34" charset="0"/>
              <a:ea typeface="Calibri" panose="020F0502020204030204" pitchFamily="34" charset="0"/>
              <a:cs typeface="Calibri" panose="020F0502020204030204" pitchFamily="34" charset="0"/>
            </a:endParaRPr>
          </a:p>
        </p:txBody>
      </p:sp>
      <p:sp>
        <p:nvSpPr>
          <p:cNvPr id="128" name="Shape 128"/>
          <p:cNvSpPr txBox="1">
            <a:spLocks noGrp="1"/>
          </p:cNvSpPr>
          <p:nvPr>
            <p:ph type="sldNum" idx="12"/>
          </p:nvPr>
        </p:nvSpPr>
        <p:spPr>
          <a:prstGeom prst="rect">
            <a:avLst/>
          </a:prstGeom>
          <a:noFill/>
          <a:ln>
            <a:noFill/>
          </a:ln>
        </p:spPr>
        <p:txBody>
          <a:bodyPr wrap="square" lIns="0" tIns="0" rIns="0" bIns="0" anchor="b" anchorCtr="0">
            <a:noAutofit/>
          </a:bodyPr>
          <a:lstStyle/>
          <a:p>
            <a:pPr marL="0" marR="0" lvl="0" indent="0" algn="r" rtl="0">
              <a:spcBef>
                <a:spcPts val="0"/>
              </a:spcBef>
              <a:spcAft>
                <a:spcPts val="0"/>
              </a:spcAft>
              <a:buClr>
                <a:schemeClr val="dk1"/>
              </a:buClr>
              <a:buSzPts val="1200"/>
              <a:buFont typeface="Noto Sans Symbols"/>
              <a:buNone/>
            </a:pPr>
            <a:fld id="{00000000-1234-1234-1234-123412341234}" type="slidenum">
              <a:rPr lang="en-US" sz="1200" b="0" i="0" u="none" strike="noStrike" cap="none">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19</a:t>
            </a:fld>
            <a:endParaRPr sz="1200" b="0" i="0" u="none" strike="noStrike" cap="none">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7265015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4" name="Title 3">
            <a:extLst>
              <a:ext uri="{FF2B5EF4-FFF2-40B4-BE49-F238E27FC236}">
                <a16:creationId xmlns:a16="http://schemas.microsoft.com/office/drawing/2014/main" id="{D645DF75-9B24-450F-897D-1DB9923EE4F1}"/>
              </a:ext>
            </a:extLst>
          </p:cNvPr>
          <p:cNvSpPr>
            <a:spLocks noGrp="1"/>
          </p:cNvSpPr>
          <p:nvPr>
            <p:ph type="title"/>
          </p:nvPr>
        </p:nvSpPr>
        <p:spPr>
          <a:xfrm>
            <a:off x="457200" y="838200"/>
            <a:ext cx="8229600" cy="609600"/>
          </a:xfrm>
        </p:spPr>
        <p:txBody>
          <a:bodyPr/>
          <a:lstStyle/>
          <a:p>
            <a:r>
              <a:rPr lang="en-US" sz="3600" b="1" dirty="0">
                <a:latin typeface="Calibri" panose="020F0502020204030204" pitchFamily="34" charset="0"/>
                <a:ea typeface="Calibri" panose="020F0502020204030204" pitchFamily="34" charset="0"/>
                <a:cs typeface="Calibri" panose="020F0502020204030204" pitchFamily="34" charset="0"/>
              </a:rPr>
              <a:t>Workshop Purpose/Outline</a:t>
            </a:r>
          </a:p>
        </p:txBody>
      </p:sp>
      <p:sp>
        <p:nvSpPr>
          <p:cNvPr id="5" name="Text Placeholder 4">
            <a:extLst>
              <a:ext uri="{FF2B5EF4-FFF2-40B4-BE49-F238E27FC236}">
                <a16:creationId xmlns:a16="http://schemas.microsoft.com/office/drawing/2014/main" id="{DF3B7944-95E4-4103-8FB5-1C62448BBE99}"/>
              </a:ext>
            </a:extLst>
          </p:cNvPr>
          <p:cNvSpPr>
            <a:spLocks noGrp="1"/>
          </p:cNvSpPr>
          <p:nvPr>
            <p:ph type="body" idx="1"/>
          </p:nvPr>
        </p:nvSpPr>
        <p:spPr>
          <a:xfrm>
            <a:off x="457200" y="1447800"/>
            <a:ext cx="8229600" cy="5029200"/>
          </a:xfrm>
        </p:spPr>
        <p:txBody>
          <a:bodyPr>
            <a:noAutofit/>
          </a:bodyPr>
          <a:lstStyle/>
          <a:p>
            <a:pPr marL="0" indent="0">
              <a:lnSpc>
                <a:spcPct val="150000"/>
              </a:lnSpc>
              <a:spcBef>
                <a:spcPts val="0"/>
              </a:spcBef>
              <a:buNone/>
            </a:pPr>
            <a:r>
              <a:rPr lang="en-US" sz="2400" b="1" dirty="0">
                <a:latin typeface="Calibri" panose="020F0502020204030204" pitchFamily="34" charset="0"/>
                <a:ea typeface="Calibri" panose="020F0502020204030204" pitchFamily="34" charset="0"/>
                <a:cs typeface="Calibri" panose="020F0502020204030204" pitchFamily="34" charset="0"/>
              </a:rPr>
              <a:t>Purpose</a:t>
            </a:r>
          </a:p>
          <a:p>
            <a:pPr marL="0" indent="0">
              <a:spcBef>
                <a:spcPts val="0"/>
              </a:spcBef>
              <a:buNone/>
            </a:pPr>
            <a:r>
              <a:rPr lang="en-US" sz="2000" dirty="0">
                <a:latin typeface="Calibri" panose="020F0502020204030204" pitchFamily="34" charset="0"/>
                <a:ea typeface="Calibri" panose="020F0502020204030204" pitchFamily="34" charset="0"/>
                <a:cs typeface="Calibri" panose="020F0502020204030204" pitchFamily="34" charset="0"/>
              </a:rPr>
              <a:t>Increase chances of a project’s success by encouraging the completion of thorough and accurate applications.</a:t>
            </a:r>
          </a:p>
          <a:p>
            <a:pPr marL="0" indent="0">
              <a:spcBef>
                <a:spcPts val="0"/>
              </a:spcBef>
              <a:buNone/>
            </a:pPr>
            <a:endParaRPr lang="en-US" sz="2000" dirty="0">
              <a:latin typeface="Calibri" panose="020F0502020204030204" pitchFamily="34" charset="0"/>
              <a:ea typeface="Calibri" panose="020F0502020204030204" pitchFamily="34" charset="0"/>
              <a:cs typeface="Calibri" panose="020F0502020204030204" pitchFamily="34" charset="0"/>
            </a:endParaRPr>
          </a:p>
          <a:p>
            <a:pPr marL="0" indent="0">
              <a:lnSpc>
                <a:spcPct val="150000"/>
              </a:lnSpc>
              <a:spcBef>
                <a:spcPts val="0"/>
              </a:spcBef>
              <a:buNone/>
            </a:pPr>
            <a:r>
              <a:rPr lang="en-US" sz="2400" b="1" dirty="0">
                <a:latin typeface="Calibri" panose="020F0502020204030204" pitchFamily="34" charset="0"/>
                <a:ea typeface="Calibri" panose="020F0502020204030204" pitchFamily="34" charset="0"/>
                <a:cs typeface="Calibri" panose="020F0502020204030204" pitchFamily="34" charset="0"/>
              </a:rPr>
              <a:t>Outline</a:t>
            </a:r>
          </a:p>
          <a:p>
            <a:pPr indent="-457200">
              <a:spcBef>
                <a:spcPts val="0"/>
              </a:spcBef>
            </a:pPr>
            <a:r>
              <a:rPr lang="en-US" sz="2000" dirty="0">
                <a:latin typeface="Calibri" panose="020F0502020204030204" pitchFamily="34" charset="0"/>
                <a:ea typeface="Calibri" panose="020F0502020204030204" pitchFamily="34" charset="0"/>
                <a:cs typeface="Calibri" panose="020F0502020204030204" pitchFamily="34" charset="0"/>
              </a:rPr>
              <a:t>Introduction</a:t>
            </a:r>
          </a:p>
          <a:p>
            <a:pPr indent="-457200">
              <a:lnSpc>
                <a:spcPct val="150000"/>
              </a:lnSpc>
              <a:spcBef>
                <a:spcPts val="0"/>
              </a:spcBef>
            </a:pPr>
            <a:r>
              <a:rPr lang="en-US" sz="2000" dirty="0">
                <a:latin typeface="Calibri" panose="020F0502020204030204" pitchFamily="34" charset="0"/>
                <a:ea typeface="Calibri" panose="020F0502020204030204" pitchFamily="34" charset="0"/>
                <a:cs typeface="Calibri" panose="020F0502020204030204" pitchFamily="34" charset="0"/>
              </a:rPr>
              <a:t>Funding Sources</a:t>
            </a:r>
          </a:p>
          <a:p>
            <a:pPr indent="-457200">
              <a:lnSpc>
                <a:spcPct val="150000"/>
              </a:lnSpc>
              <a:spcBef>
                <a:spcPts val="0"/>
              </a:spcBef>
            </a:pPr>
            <a:r>
              <a:rPr lang="en-US" sz="2000" dirty="0">
                <a:latin typeface="Calibri" panose="020F0502020204030204" pitchFamily="34" charset="0"/>
                <a:ea typeface="Calibri" panose="020F0502020204030204" pitchFamily="34" charset="0"/>
                <a:cs typeface="Calibri" panose="020F0502020204030204" pitchFamily="34" charset="0"/>
              </a:rPr>
              <a:t>Project Types</a:t>
            </a:r>
          </a:p>
          <a:p>
            <a:pPr indent="-457200">
              <a:lnSpc>
                <a:spcPct val="150000"/>
              </a:lnSpc>
              <a:spcBef>
                <a:spcPts val="0"/>
              </a:spcBef>
            </a:pPr>
            <a:r>
              <a:rPr lang="en-US" sz="2000" dirty="0">
                <a:latin typeface="Calibri" panose="020F0502020204030204" pitchFamily="34" charset="0"/>
                <a:ea typeface="Calibri" panose="020F0502020204030204" pitchFamily="34" charset="0"/>
                <a:cs typeface="Calibri" panose="020F0502020204030204" pitchFamily="34" charset="0"/>
              </a:rPr>
              <a:t>Project Eligibility</a:t>
            </a:r>
          </a:p>
          <a:p>
            <a:pPr indent="-457200">
              <a:lnSpc>
                <a:spcPct val="150000"/>
              </a:lnSpc>
              <a:spcBef>
                <a:spcPts val="0"/>
              </a:spcBef>
            </a:pPr>
            <a:r>
              <a:rPr lang="en-US" sz="2000" dirty="0">
                <a:latin typeface="Calibri" panose="020F0502020204030204" pitchFamily="34" charset="0"/>
                <a:ea typeface="Calibri" panose="020F0502020204030204" pitchFamily="34" charset="0"/>
                <a:cs typeface="Calibri" panose="020F0502020204030204" pitchFamily="34" charset="0"/>
              </a:rPr>
              <a:t>Project Evaluations &amp; Ranking Process</a:t>
            </a:r>
          </a:p>
          <a:p>
            <a:pPr indent="-457200">
              <a:lnSpc>
                <a:spcPct val="150000"/>
              </a:lnSpc>
              <a:spcBef>
                <a:spcPts val="0"/>
              </a:spcBef>
            </a:pPr>
            <a:r>
              <a:rPr lang="en-US" sz="2000" dirty="0">
                <a:latin typeface="Calibri" panose="020F0502020204030204" pitchFamily="34" charset="0"/>
                <a:ea typeface="Calibri" panose="020F0502020204030204" pitchFamily="34" charset="0"/>
                <a:cs typeface="Calibri" panose="020F0502020204030204" pitchFamily="34" charset="0"/>
              </a:rPr>
              <a:t>Application Tips</a:t>
            </a:r>
          </a:p>
          <a:p>
            <a:pPr indent="-457200">
              <a:lnSpc>
                <a:spcPct val="150000"/>
              </a:lnSpc>
              <a:spcBef>
                <a:spcPts val="0"/>
              </a:spcBef>
            </a:pPr>
            <a:r>
              <a:rPr lang="en-US" sz="2000" dirty="0">
                <a:latin typeface="Calibri" panose="020F0502020204030204" pitchFamily="34" charset="0"/>
                <a:ea typeface="Calibri" panose="020F0502020204030204" pitchFamily="34" charset="0"/>
                <a:cs typeface="Calibri" panose="020F0502020204030204" pitchFamily="34" charset="0"/>
              </a:rPr>
              <a:t>Demonstration</a:t>
            </a:r>
          </a:p>
          <a:p>
            <a:pPr indent="-457200">
              <a:spcBef>
                <a:spcPts val="0"/>
              </a:spcBef>
            </a:pP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128" name="Shape 128"/>
          <p:cNvSpPr txBox="1">
            <a:spLocks noGrp="1"/>
          </p:cNvSpPr>
          <p:nvPr>
            <p:ph type="sldNum" idx="12"/>
          </p:nvPr>
        </p:nvSpPr>
        <p:spPr>
          <a:prstGeom prst="rect">
            <a:avLst/>
          </a:prstGeom>
          <a:noFill/>
          <a:ln>
            <a:noFill/>
          </a:ln>
        </p:spPr>
        <p:txBody>
          <a:bodyPr wrap="square" lIns="0" tIns="0" rIns="0" bIns="0" anchor="b" anchorCtr="0">
            <a:noAutofit/>
          </a:bodyPr>
          <a:lstStyle/>
          <a:p>
            <a:pPr marL="0" marR="0" lvl="0" indent="0" algn="r" rtl="0">
              <a:spcBef>
                <a:spcPts val="0"/>
              </a:spcBef>
              <a:spcAft>
                <a:spcPts val="0"/>
              </a:spcAft>
              <a:buClr>
                <a:schemeClr val="dk1"/>
              </a:buClr>
              <a:buSzPts val="1200"/>
              <a:buFont typeface="Noto Sans Symbols"/>
              <a:buNone/>
            </a:pPr>
            <a:fld id="{00000000-1234-1234-1234-123412341234}" type="slidenum">
              <a:rPr lang="en-US" sz="1200" b="0" i="0" u="none" strike="noStrike" cap="none">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2</a:t>
            </a:fld>
            <a:endParaRPr sz="1200" b="0" i="0" u="none" strike="noStrike" cap="none">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9246955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4" name="Title 3">
            <a:extLst>
              <a:ext uri="{FF2B5EF4-FFF2-40B4-BE49-F238E27FC236}">
                <a16:creationId xmlns:a16="http://schemas.microsoft.com/office/drawing/2014/main" id="{D645DF75-9B24-450F-897D-1DB9923EE4F1}"/>
              </a:ext>
            </a:extLst>
          </p:cNvPr>
          <p:cNvSpPr>
            <a:spLocks noGrp="1"/>
          </p:cNvSpPr>
          <p:nvPr>
            <p:ph type="title"/>
          </p:nvPr>
        </p:nvSpPr>
        <p:spPr>
          <a:xfrm>
            <a:off x="457200" y="838200"/>
            <a:ext cx="8229600" cy="609600"/>
          </a:xfrm>
        </p:spPr>
        <p:txBody>
          <a:bodyPr/>
          <a:lstStyle/>
          <a:p>
            <a:r>
              <a:rPr lang="en-US" sz="2800" b="1" i="0" u="none" strike="noStrike" cap="none" dirty="0">
                <a:solidFill>
                  <a:schemeClr val="dk2"/>
                </a:solidFill>
                <a:latin typeface="Calibri" panose="020F0502020204030204" pitchFamily="34" charset="0"/>
                <a:ea typeface="Calibri" panose="020F0502020204030204" pitchFamily="34" charset="0"/>
                <a:cs typeface="Calibri" panose="020F0502020204030204" pitchFamily="34" charset="0"/>
                <a:sym typeface="Calibri"/>
              </a:rPr>
              <a:t>2020 Ranking by Annual Emissions</a:t>
            </a:r>
            <a:endParaRPr lang="en-US" sz="2800" b="1" dirty="0">
              <a:latin typeface="Calibri" panose="020F0502020204030204" pitchFamily="34" charset="0"/>
              <a:ea typeface="Calibri" panose="020F0502020204030204" pitchFamily="34" charset="0"/>
              <a:cs typeface="Calibri" panose="020F0502020204030204" pitchFamily="34" charset="0"/>
            </a:endParaRPr>
          </a:p>
        </p:txBody>
      </p:sp>
      <p:sp>
        <p:nvSpPr>
          <p:cNvPr id="128" name="Shape 128"/>
          <p:cNvSpPr txBox="1">
            <a:spLocks noGrp="1"/>
          </p:cNvSpPr>
          <p:nvPr>
            <p:ph type="sldNum" idx="12"/>
          </p:nvPr>
        </p:nvSpPr>
        <p:spPr>
          <a:prstGeom prst="rect">
            <a:avLst/>
          </a:prstGeom>
          <a:noFill/>
          <a:ln>
            <a:noFill/>
          </a:ln>
        </p:spPr>
        <p:txBody>
          <a:bodyPr wrap="square" lIns="0" tIns="0" rIns="0" bIns="0" anchor="b" anchorCtr="0">
            <a:noAutofit/>
          </a:bodyPr>
          <a:lstStyle/>
          <a:p>
            <a:pPr marL="0" marR="0" lvl="0" indent="0" algn="r" rtl="0">
              <a:spcBef>
                <a:spcPts val="0"/>
              </a:spcBef>
              <a:spcAft>
                <a:spcPts val="0"/>
              </a:spcAft>
              <a:buClr>
                <a:schemeClr val="dk1"/>
              </a:buClr>
              <a:buSzPts val="1200"/>
              <a:buFont typeface="Noto Sans Symbols"/>
              <a:buNone/>
            </a:pPr>
            <a:fld id="{00000000-1234-1234-1234-123412341234}" type="slidenum">
              <a:rPr lang="en-US" sz="1200" b="0" i="0" u="none" strike="noStrike" cap="none">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20</a:t>
            </a:fld>
            <a:endParaRPr sz="1200" b="0" i="0" u="none" strike="noStrike" cap="none">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3" name="Picture 2">
            <a:extLst>
              <a:ext uri="{FF2B5EF4-FFF2-40B4-BE49-F238E27FC236}">
                <a16:creationId xmlns:a16="http://schemas.microsoft.com/office/drawing/2014/main" id="{21D9D7DC-68F6-1164-ACDB-9FC7328D28E4}"/>
              </a:ext>
            </a:extLst>
          </p:cNvPr>
          <p:cNvPicPr>
            <a:picLocks noChangeAspect="1"/>
          </p:cNvPicPr>
          <p:nvPr/>
        </p:nvPicPr>
        <p:blipFill rotWithShape="1">
          <a:blip r:embed="rId3"/>
          <a:srcRect r="3577" b="17645"/>
          <a:stretch/>
        </p:blipFill>
        <p:spPr>
          <a:xfrm>
            <a:off x="295524" y="1447800"/>
            <a:ext cx="8552951" cy="4111752"/>
          </a:xfrm>
          <a:prstGeom prst="rect">
            <a:avLst/>
          </a:prstGeom>
        </p:spPr>
      </p:pic>
    </p:spTree>
    <p:extLst>
      <p:ext uri="{BB962C8B-B14F-4D97-AF65-F5344CB8AC3E}">
        <p14:creationId xmlns:p14="http://schemas.microsoft.com/office/powerpoint/2010/main" val="25801062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E69E8-9453-2C03-3AF9-35AAF2918EF7}"/>
              </a:ext>
            </a:extLst>
          </p:cNvPr>
          <p:cNvSpPr>
            <a:spLocks noGrp="1"/>
          </p:cNvSpPr>
          <p:nvPr>
            <p:ph type="title"/>
          </p:nvPr>
        </p:nvSpPr>
        <p:spPr/>
        <p:txBody>
          <a:bodyPr/>
          <a:lstStyle/>
          <a:p>
            <a:r>
              <a:rPr lang="en-US" dirty="0"/>
              <a:t>Timeline</a:t>
            </a:r>
          </a:p>
        </p:txBody>
      </p:sp>
      <p:sp>
        <p:nvSpPr>
          <p:cNvPr id="3" name="Text Placeholder 2">
            <a:extLst>
              <a:ext uri="{FF2B5EF4-FFF2-40B4-BE49-F238E27FC236}">
                <a16:creationId xmlns:a16="http://schemas.microsoft.com/office/drawing/2014/main" id="{1D13FEE7-0AF7-EFAF-39C4-87E5E7917619}"/>
              </a:ext>
            </a:extLst>
          </p:cNvPr>
          <p:cNvSpPr>
            <a:spLocks noGrp="1"/>
          </p:cNvSpPr>
          <p:nvPr>
            <p:ph type="body" idx="1"/>
          </p:nvPr>
        </p:nvSpPr>
        <p:spPr/>
        <p:txBody>
          <a:bodyPr/>
          <a:lstStyle/>
          <a:p>
            <a:endParaRPr lang="en-US" sz="2400" dirty="0">
              <a:latin typeface="Calibri" panose="020F0502020204030204" pitchFamily="34" charset="0"/>
              <a:ea typeface="Calibri" panose="020F0502020204030204" pitchFamily="34" charset="0"/>
              <a:cs typeface="Calibri" panose="020F0502020204030204" pitchFamily="34" charset="0"/>
            </a:endParaRPr>
          </a:p>
          <a:p>
            <a:pPr>
              <a:lnSpc>
                <a:spcPct val="150000"/>
              </a:lnSpc>
            </a:pPr>
            <a:r>
              <a:rPr lang="en-US" sz="2400" dirty="0">
                <a:latin typeface="Calibri" panose="020F0502020204030204" pitchFamily="34" charset="0"/>
                <a:ea typeface="Calibri" panose="020F0502020204030204" pitchFamily="34" charset="0"/>
                <a:cs typeface="Calibri" panose="020F0502020204030204" pitchFamily="34" charset="0"/>
              </a:rPr>
              <a:t>Applications accepted October 2 – December 16</a:t>
            </a:r>
          </a:p>
          <a:p>
            <a:pPr>
              <a:lnSpc>
                <a:spcPct val="150000"/>
              </a:lnSpc>
            </a:pPr>
            <a:r>
              <a:rPr lang="en-US" sz="2400" dirty="0">
                <a:latin typeface="Calibri" panose="020F0502020204030204" pitchFamily="34" charset="0"/>
                <a:ea typeface="Calibri" panose="020F0502020204030204" pitchFamily="34" charset="0"/>
                <a:cs typeface="Calibri" panose="020F0502020204030204" pitchFamily="34" charset="0"/>
              </a:rPr>
              <a:t>Projects Ranked: December 16 – 1</a:t>
            </a:r>
            <a:r>
              <a:rPr lang="en-US" sz="2400" baseline="30000" dirty="0">
                <a:latin typeface="Calibri" panose="020F0502020204030204" pitchFamily="34" charset="0"/>
                <a:ea typeface="Calibri" panose="020F0502020204030204" pitchFamily="34" charset="0"/>
                <a:cs typeface="Calibri" panose="020F0502020204030204" pitchFamily="34" charset="0"/>
              </a:rPr>
              <a:t>st</a:t>
            </a:r>
            <a:r>
              <a:rPr lang="en-US" sz="2400" dirty="0">
                <a:latin typeface="Calibri" panose="020F0502020204030204" pitchFamily="34" charset="0"/>
                <a:ea typeface="Calibri" panose="020F0502020204030204" pitchFamily="34" charset="0"/>
                <a:cs typeface="Calibri" panose="020F0502020204030204" pitchFamily="34" charset="0"/>
              </a:rPr>
              <a:t> Quarter 2025</a:t>
            </a:r>
          </a:p>
          <a:p>
            <a:pPr>
              <a:lnSpc>
                <a:spcPct val="150000"/>
              </a:lnSpc>
            </a:pPr>
            <a:r>
              <a:rPr lang="en-US" sz="2400" dirty="0">
                <a:latin typeface="Calibri" panose="020F0502020204030204" pitchFamily="34" charset="0"/>
                <a:ea typeface="Calibri" panose="020F0502020204030204" pitchFamily="34" charset="0"/>
                <a:cs typeface="Calibri" panose="020F0502020204030204" pitchFamily="34" charset="0"/>
              </a:rPr>
              <a:t>Grant agreements offered: 1</a:t>
            </a:r>
            <a:r>
              <a:rPr lang="en-US" sz="2400" baseline="30000" dirty="0">
                <a:latin typeface="Calibri" panose="020F0502020204030204" pitchFamily="34" charset="0"/>
                <a:ea typeface="Calibri" panose="020F0502020204030204" pitchFamily="34" charset="0"/>
                <a:cs typeface="Calibri" panose="020F0502020204030204" pitchFamily="34" charset="0"/>
              </a:rPr>
              <a:t>st</a:t>
            </a:r>
            <a:r>
              <a:rPr lang="en-US" sz="2400" dirty="0">
                <a:latin typeface="Calibri" panose="020F0502020204030204" pitchFamily="34" charset="0"/>
                <a:ea typeface="Calibri" panose="020F0502020204030204" pitchFamily="34" charset="0"/>
                <a:cs typeface="Calibri" panose="020F0502020204030204" pitchFamily="34" charset="0"/>
              </a:rPr>
              <a:t> and 2</a:t>
            </a:r>
            <a:r>
              <a:rPr lang="en-US" sz="2400" baseline="30000" dirty="0">
                <a:latin typeface="Calibri" panose="020F0502020204030204" pitchFamily="34" charset="0"/>
                <a:ea typeface="Calibri" panose="020F0502020204030204" pitchFamily="34" charset="0"/>
                <a:cs typeface="Calibri" panose="020F0502020204030204" pitchFamily="34" charset="0"/>
              </a:rPr>
              <a:t>nd</a:t>
            </a:r>
            <a:r>
              <a:rPr lang="en-US" sz="2400" dirty="0">
                <a:latin typeface="Calibri" panose="020F0502020204030204" pitchFamily="34" charset="0"/>
                <a:ea typeface="Calibri" panose="020F0502020204030204" pitchFamily="34" charset="0"/>
                <a:cs typeface="Calibri" panose="020F0502020204030204" pitchFamily="34" charset="0"/>
              </a:rPr>
              <a:t> Quarter 2025</a:t>
            </a:r>
          </a:p>
          <a:p>
            <a:endParaRPr lang="en-US" dirty="0"/>
          </a:p>
        </p:txBody>
      </p:sp>
      <p:sp>
        <p:nvSpPr>
          <p:cNvPr id="4" name="Slide Number Placeholder 3">
            <a:extLst>
              <a:ext uri="{FF2B5EF4-FFF2-40B4-BE49-F238E27FC236}">
                <a16:creationId xmlns:a16="http://schemas.microsoft.com/office/drawing/2014/main" id="{C685A8F0-3A12-168D-167D-A9EFA9EE2DAA}"/>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rgbClr val="035C75"/>
                </a:solidFill>
                <a:latin typeface="Arial"/>
                <a:ea typeface="Arial"/>
                <a:cs typeface="Arial"/>
                <a:sym typeface="Arial"/>
              </a:rPr>
              <a:t>21</a:t>
            </a:fld>
            <a:endParaRPr lang="en-US" sz="1200" b="0" i="0" u="none" strike="noStrike" cap="none">
              <a:solidFill>
                <a:srgbClr val="035C75"/>
              </a:solidFill>
              <a:latin typeface="Arial"/>
              <a:ea typeface="Arial"/>
              <a:cs typeface="Arial"/>
              <a:sym typeface="Arial"/>
            </a:endParaRPr>
          </a:p>
        </p:txBody>
      </p:sp>
    </p:spTree>
    <p:extLst>
      <p:ext uri="{BB962C8B-B14F-4D97-AF65-F5344CB8AC3E}">
        <p14:creationId xmlns:p14="http://schemas.microsoft.com/office/powerpoint/2010/main" val="19561411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4" name="Title 3">
            <a:extLst>
              <a:ext uri="{FF2B5EF4-FFF2-40B4-BE49-F238E27FC236}">
                <a16:creationId xmlns:a16="http://schemas.microsoft.com/office/drawing/2014/main" id="{D645DF75-9B24-450F-897D-1DB9923EE4F1}"/>
              </a:ext>
            </a:extLst>
          </p:cNvPr>
          <p:cNvSpPr>
            <a:spLocks noGrp="1"/>
          </p:cNvSpPr>
          <p:nvPr>
            <p:ph type="title"/>
          </p:nvPr>
        </p:nvSpPr>
        <p:spPr>
          <a:xfrm>
            <a:off x="457200" y="838200"/>
            <a:ext cx="8229600" cy="609600"/>
          </a:xfrm>
        </p:spPr>
        <p:txBody>
          <a:bodyPr/>
          <a:lstStyle/>
          <a:p>
            <a:r>
              <a:rPr lang="en-US" sz="2800" dirty="0">
                <a:latin typeface="Calibri" panose="020F0502020204030204" pitchFamily="34" charset="0"/>
                <a:ea typeface="Calibri" panose="020F0502020204030204" pitchFamily="34" charset="0"/>
                <a:cs typeface="Calibri" panose="020F0502020204030204" pitchFamily="34" charset="0"/>
              </a:rPr>
              <a:t>Application Tips</a:t>
            </a:r>
          </a:p>
        </p:txBody>
      </p:sp>
      <p:sp>
        <p:nvSpPr>
          <p:cNvPr id="5" name="Text Placeholder 4">
            <a:extLst>
              <a:ext uri="{FF2B5EF4-FFF2-40B4-BE49-F238E27FC236}">
                <a16:creationId xmlns:a16="http://schemas.microsoft.com/office/drawing/2014/main" id="{DF3B7944-95E4-4103-8FB5-1C62448BBE99}"/>
              </a:ext>
            </a:extLst>
          </p:cNvPr>
          <p:cNvSpPr>
            <a:spLocks noGrp="1"/>
          </p:cNvSpPr>
          <p:nvPr>
            <p:ph type="body" idx="1"/>
          </p:nvPr>
        </p:nvSpPr>
        <p:spPr>
          <a:xfrm>
            <a:off x="457200" y="1447800"/>
            <a:ext cx="8229600" cy="5029200"/>
          </a:xfrm>
        </p:spPr>
        <p:txBody>
          <a:bodyPr/>
          <a:lstStyle/>
          <a:p>
            <a:pPr>
              <a:lnSpc>
                <a:spcPct val="150000"/>
              </a:lnSpc>
            </a:pPr>
            <a:r>
              <a:rPr lang="en-US" sz="2000" b="1" dirty="0">
                <a:latin typeface="Calibri" panose="020F0502020204030204" pitchFamily="34" charset="0"/>
                <a:ea typeface="Calibri" panose="020F0502020204030204" pitchFamily="34" charset="0"/>
                <a:cs typeface="Calibri" panose="020F0502020204030204" pitchFamily="34" charset="0"/>
              </a:rPr>
              <a:t>COMPLETE ALL REQUIRED FIELDS (</a:t>
            </a:r>
            <a:r>
              <a:rPr lang="en-US" sz="2000" b="1"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a:t>
            </a:r>
            <a:endParaRPr lang="en-US" sz="20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a:lnSpc>
                <a:spcPct val="150000"/>
              </a:lnSpc>
            </a:pPr>
            <a:r>
              <a:rPr lang="en-US" sz="2000" dirty="0">
                <a:latin typeface="Calibri" panose="020F0502020204030204" pitchFamily="34" charset="0"/>
                <a:ea typeface="Calibri" panose="020F0502020204030204" pitchFamily="34" charset="0"/>
                <a:cs typeface="Calibri" panose="020F0502020204030204" pitchFamily="34" charset="0"/>
              </a:rPr>
              <a:t>Ownership, usage, and operationality documents</a:t>
            </a:r>
          </a:p>
          <a:p>
            <a:pPr>
              <a:lnSpc>
                <a:spcPct val="150000"/>
              </a:lnSpc>
            </a:pPr>
            <a:r>
              <a:rPr lang="en-US" sz="2000" dirty="0">
                <a:latin typeface="Calibri" panose="020F0502020204030204" pitchFamily="34" charset="0"/>
                <a:ea typeface="Calibri" panose="020F0502020204030204" pitchFamily="34" charset="0"/>
                <a:cs typeface="Calibri" panose="020F0502020204030204" pitchFamily="34" charset="0"/>
              </a:rPr>
              <a:t>Photos of baseline engines and equipment</a:t>
            </a:r>
          </a:p>
          <a:p>
            <a:pPr>
              <a:lnSpc>
                <a:spcPct val="150000"/>
              </a:lnSpc>
            </a:pPr>
            <a:r>
              <a:rPr lang="en-US" sz="2000" dirty="0">
                <a:latin typeface="Calibri" panose="020F0502020204030204" pitchFamily="34" charset="0"/>
                <a:ea typeface="Calibri" panose="020F0502020204030204" pitchFamily="34" charset="0"/>
                <a:cs typeface="Calibri" panose="020F0502020204030204" pitchFamily="34" charset="0"/>
              </a:rPr>
              <a:t>2 applications per EIN or tax ID</a:t>
            </a:r>
          </a:p>
          <a:p>
            <a:pPr>
              <a:lnSpc>
                <a:spcPct val="150000"/>
              </a:lnSpc>
            </a:pPr>
            <a:r>
              <a:rPr lang="en-US" sz="2000" dirty="0">
                <a:latin typeface="Calibri" panose="020F0502020204030204" pitchFamily="34" charset="0"/>
                <a:ea typeface="Calibri" panose="020F0502020204030204" pitchFamily="34" charset="0"/>
                <a:cs typeface="Calibri" panose="020F0502020204030204" pitchFamily="34" charset="0"/>
              </a:rPr>
              <a:t>2-for-1 replacements are eligible</a:t>
            </a:r>
          </a:p>
          <a:p>
            <a:pPr>
              <a:lnSpc>
                <a:spcPct val="150000"/>
              </a:lnSpc>
            </a:pPr>
            <a:r>
              <a:rPr lang="en-US" sz="2000" dirty="0">
                <a:latin typeface="Calibri" panose="020F0502020204030204" pitchFamily="34" charset="0"/>
                <a:ea typeface="Calibri" panose="020F0502020204030204" pitchFamily="34" charset="0"/>
                <a:cs typeface="Calibri" panose="020F0502020204030204" pitchFamily="34" charset="0"/>
              </a:rPr>
              <a:t>You can save drafts</a:t>
            </a:r>
          </a:p>
          <a:p>
            <a:pPr>
              <a:lnSpc>
                <a:spcPct val="150000"/>
              </a:lnSpc>
            </a:pPr>
            <a:r>
              <a:rPr lang="en-US" sz="2000" dirty="0">
                <a:latin typeface="Calibri" panose="020F0502020204030204" pitchFamily="34" charset="0"/>
                <a:ea typeface="Calibri" panose="020F0502020204030204" pitchFamily="34" charset="0"/>
                <a:cs typeface="Calibri" panose="020F0502020204030204" pitchFamily="34" charset="0"/>
              </a:rPr>
              <a:t>You do not need to be first – applications are ranked</a:t>
            </a:r>
          </a:p>
          <a:p>
            <a:pPr>
              <a:lnSpc>
                <a:spcPct val="150000"/>
              </a:lnSpc>
            </a:pPr>
            <a:r>
              <a:rPr lang="en-US" sz="2000" dirty="0">
                <a:latin typeface="Calibri" panose="020F0502020204030204" pitchFamily="34" charset="0"/>
                <a:ea typeface="Calibri" panose="020F0502020204030204" pitchFamily="34" charset="0"/>
                <a:cs typeface="Calibri" panose="020F0502020204030204" pitchFamily="34" charset="0"/>
              </a:rPr>
              <a:t>Max file size = 25 MB</a:t>
            </a:r>
          </a:p>
        </p:txBody>
      </p:sp>
      <p:sp>
        <p:nvSpPr>
          <p:cNvPr id="128" name="Shape 128"/>
          <p:cNvSpPr txBox="1">
            <a:spLocks noGrp="1"/>
          </p:cNvSpPr>
          <p:nvPr>
            <p:ph type="sldNum" idx="12"/>
          </p:nvPr>
        </p:nvSpPr>
        <p:spPr>
          <a:prstGeom prst="rect">
            <a:avLst/>
          </a:prstGeom>
          <a:noFill/>
          <a:ln>
            <a:noFill/>
          </a:ln>
        </p:spPr>
        <p:txBody>
          <a:bodyPr wrap="square" lIns="0" tIns="0" rIns="0" bIns="0" anchor="b" anchorCtr="0">
            <a:noAutofit/>
          </a:bodyPr>
          <a:lstStyle/>
          <a:p>
            <a:pPr marL="0" marR="0" lvl="0" indent="0" algn="r" rtl="0">
              <a:spcBef>
                <a:spcPts val="0"/>
              </a:spcBef>
              <a:spcAft>
                <a:spcPts val="0"/>
              </a:spcAft>
              <a:buClr>
                <a:schemeClr val="dk1"/>
              </a:buClr>
              <a:buSzPts val="1200"/>
              <a:buFont typeface="Noto Sans Symbols"/>
              <a:buNone/>
            </a:pPr>
            <a:fld id="{00000000-1234-1234-1234-123412341234}" type="slidenum">
              <a:rPr lang="en-US" sz="1200" b="0" i="0" u="none" strike="noStrike" cap="none">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22</a:t>
            </a:fld>
            <a:endParaRPr sz="1200" b="0" i="0" u="none" strike="noStrike" cap="none">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2038357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5F55EE1-EC5B-469D-A452-1908BEA5F7F5}"/>
              </a:ext>
            </a:extLst>
          </p:cNvPr>
          <p:cNvSpPr>
            <a:spLocks noGrp="1"/>
          </p:cNvSpPr>
          <p:nvPr>
            <p:ph type="body" idx="1"/>
          </p:nvPr>
        </p:nvSpPr>
        <p:spPr>
          <a:xfrm>
            <a:off x="1905000" y="2400300"/>
            <a:ext cx="5334000" cy="2057400"/>
          </a:xfrm>
        </p:spPr>
        <p:txBody>
          <a:bodyPr anchor="ctr"/>
          <a:lstStyle/>
          <a:p>
            <a:pPr marL="71755" indent="0" algn="ctr">
              <a:buNone/>
            </a:pPr>
            <a:r>
              <a:rPr lang="en-US" sz="4400" b="1" dirty="0">
                <a:solidFill>
                  <a:schemeClr val="dk2"/>
                </a:solidFill>
                <a:latin typeface="Calibri" panose="020F0502020204030204" pitchFamily="34" charset="0"/>
                <a:ea typeface="Calibri" panose="020F0502020204030204" pitchFamily="34" charset="0"/>
                <a:cs typeface="Calibri" panose="020F0502020204030204" pitchFamily="34" charset="0"/>
                <a:sym typeface="Calibri"/>
              </a:rPr>
              <a:t>DEMONSTRATION:</a:t>
            </a:r>
          </a:p>
          <a:p>
            <a:pPr marL="71755" indent="0" algn="ctr">
              <a:buNone/>
            </a:pPr>
            <a:r>
              <a:rPr lang="en-US" sz="4400" b="1" dirty="0">
                <a:solidFill>
                  <a:schemeClr val="dk2"/>
                </a:solidFill>
                <a:latin typeface="Calibri" panose="020F0502020204030204" pitchFamily="34" charset="0"/>
                <a:ea typeface="Calibri" panose="020F0502020204030204" pitchFamily="34" charset="0"/>
                <a:cs typeface="Calibri" panose="020F0502020204030204" pitchFamily="34" charset="0"/>
                <a:sym typeface="Calibri"/>
              </a:rPr>
              <a:t>LASERFICHE</a:t>
            </a:r>
          </a:p>
          <a:p>
            <a:pPr marL="71755" indent="0" algn="ctr">
              <a:buNone/>
            </a:pPr>
            <a:r>
              <a:rPr lang="en-US" sz="4400" b="1" dirty="0">
                <a:solidFill>
                  <a:schemeClr val="dk2"/>
                </a:solidFill>
                <a:latin typeface="Calibri" panose="020F0502020204030204" pitchFamily="34" charset="0"/>
                <a:ea typeface="Calibri" panose="020F0502020204030204" pitchFamily="34" charset="0"/>
                <a:cs typeface="Calibri" panose="020F0502020204030204" pitchFamily="34" charset="0"/>
                <a:sym typeface="Calibri"/>
              </a:rPr>
              <a:t>ONLINE APPLICATION</a:t>
            </a:r>
          </a:p>
        </p:txBody>
      </p:sp>
      <p:sp>
        <p:nvSpPr>
          <p:cNvPr id="4" name="Slide Number Placeholder 3">
            <a:extLst>
              <a:ext uri="{FF2B5EF4-FFF2-40B4-BE49-F238E27FC236}">
                <a16:creationId xmlns:a16="http://schemas.microsoft.com/office/drawing/2014/main" id="{33C82CC3-4A67-4D10-81AE-7A809A63A38C}"/>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rgbClr val="035C75"/>
                </a:solidFill>
                <a:latin typeface="Calibri" panose="020F0502020204030204" pitchFamily="34" charset="0"/>
                <a:ea typeface="Calibri" panose="020F0502020204030204" pitchFamily="34" charset="0"/>
                <a:cs typeface="Calibri" panose="020F0502020204030204" pitchFamily="34" charset="0"/>
                <a:sym typeface="Arial"/>
              </a:rPr>
              <a:t>23</a:t>
            </a:fld>
            <a:endParaRPr lang="en-US" sz="1200" b="0" i="0" u="none" strike="noStrike" cap="none">
              <a:solidFill>
                <a:srgbClr val="035C75"/>
              </a:solidFill>
              <a:latin typeface="Calibri" panose="020F0502020204030204" pitchFamily="34" charset="0"/>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5335794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4" name="Title 3">
            <a:extLst>
              <a:ext uri="{FF2B5EF4-FFF2-40B4-BE49-F238E27FC236}">
                <a16:creationId xmlns:a16="http://schemas.microsoft.com/office/drawing/2014/main" id="{D645DF75-9B24-450F-897D-1DB9923EE4F1}"/>
              </a:ext>
            </a:extLst>
          </p:cNvPr>
          <p:cNvSpPr>
            <a:spLocks noGrp="1"/>
          </p:cNvSpPr>
          <p:nvPr>
            <p:ph type="title"/>
          </p:nvPr>
        </p:nvSpPr>
        <p:spPr>
          <a:xfrm>
            <a:off x="457200" y="838200"/>
            <a:ext cx="8229600" cy="609600"/>
          </a:xfrm>
        </p:spPr>
        <p:txBody>
          <a:bodyPr/>
          <a:lstStyle/>
          <a:p>
            <a:r>
              <a:rPr lang="en-US" sz="2800" b="1" dirty="0">
                <a:latin typeface="Calibri" panose="020F0502020204030204" pitchFamily="34" charset="0"/>
                <a:ea typeface="Calibri" panose="020F0502020204030204" pitchFamily="34" charset="0"/>
                <a:cs typeface="Calibri" panose="020F0502020204030204" pitchFamily="34" charset="0"/>
              </a:rPr>
              <a:t>Question &amp; Answer</a:t>
            </a:r>
          </a:p>
        </p:txBody>
      </p:sp>
      <p:sp>
        <p:nvSpPr>
          <p:cNvPr id="5" name="Text Placeholder 4">
            <a:extLst>
              <a:ext uri="{FF2B5EF4-FFF2-40B4-BE49-F238E27FC236}">
                <a16:creationId xmlns:a16="http://schemas.microsoft.com/office/drawing/2014/main" id="{DF3B7944-95E4-4103-8FB5-1C62448BBE99}"/>
              </a:ext>
            </a:extLst>
          </p:cNvPr>
          <p:cNvSpPr>
            <a:spLocks noGrp="1"/>
          </p:cNvSpPr>
          <p:nvPr>
            <p:ph type="body" idx="1"/>
          </p:nvPr>
        </p:nvSpPr>
        <p:spPr>
          <a:xfrm>
            <a:off x="457200" y="1447800"/>
            <a:ext cx="8229600" cy="5029200"/>
          </a:xfrm>
        </p:spPr>
        <p:txBody>
          <a:bodyPr/>
          <a:lstStyle/>
          <a:p>
            <a:pPr marL="71755" indent="0">
              <a:spcBef>
                <a:spcPts val="0"/>
              </a:spcBef>
              <a:buNone/>
            </a:pPr>
            <a:r>
              <a:rPr lang="en-US" sz="2000" b="1" dirty="0">
                <a:latin typeface="Calibri" panose="020F0502020204030204" pitchFamily="34" charset="0"/>
                <a:ea typeface="Calibri" panose="020F0502020204030204" pitchFamily="34" charset="0"/>
                <a:cs typeface="Calibri" panose="020F0502020204030204" pitchFamily="34" charset="0"/>
              </a:rPr>
              <a:t>Application: MBARD.org / Grants / Diesel</a:t>
            </a:r>
          </a:p>
          <a:p>
            <a:pPr marL="71755" indent="0">
              <a:spcBef>
                <a:spcPts val="0"/>
              </a:spcBef>
              <a:buNone/>
            </a:pPr>
            <a:r>
              <a:rPr lang="en-US" sz="2000" b="1" dirty="0">
                <a:latin typeface="Calibri" panose="020F0502020204030204" pitchFamily="34" charset="0"/>
                <a:ea typeface="Calibri" panose="020F0502020204030204" pitchFamily="34" charset="0"/>
                <a:cs typeface="Calibri" panose="020F0502020204030204" pitchFamily="34" charset="0"/>
              </a:rPr>
              <a:t>	Engine &amp; Equipment Replacement</a:t>
            </a:r>
          </a:p>
          <a:p>
            <a:pPr marL="71755" indent="0">
              <a:spcBef>
                <a:spcPts val="0"/>
              </a:spcBef>
              <a:buNone/>
            </a:pPr>
            <a:r>
              <a:rPr lang="en-US" sz="2000" b="1" dirty="0">
                <a:latin typeface="Calibri" panose="020F0502020204030204" pitchFamily="34" charset="0"/>
                <a:ea typeface="Calibri" panose="020F0502020204030204" pitchFamily="34" charset="0"/>
                <a:cs typeface="Calibri" panose="020F0502020204030204" pitchFamily="34" charset="0"/>
              </a:rPr>
              <a:t>	Program</a:t>
            </a:r>
          </a:p>
          <a:p>
            <a:pPr marL="0" indent="0">
              <a:spcBef>
                <a:spcPts val="0"/>
              </a:spcBef>
              <a:buNone/>
            </a:pPr>
            <a:r>
              <a:rPr lang="en-US" sz="2000" b="1" dirty="0">
                <a:latin typeface="Calibri" panose="020F0502020204030204" pitchFamily="34" charset="0"/>
                <a:ea typeface="Calibri" panose="020F0502020204030204" pitchFamily="34" charset="0"/>
                <a:cs typeface="Calibri" panose="020F0502020204030204" pitchFamily="34" charset="0"/>
              </a:rPr>
              <a:t>Resources on DEERP webpage:</a:t>
            </a:r>
          </a:p>
          <a:p>
            <a:pPr marL="285750" indent="-285750">
              <a:spcBef>
                <a:spcPts val="0"/>
              </a:spcBef>
            </a:pPr>
            <a:r>
              <a:rPr lang="en-US" sz="2000" dirty="0">
                <a:latin typeface="Calibri" panose="020F0502020204030204" pitchFamily="34" charset="0"/>
                <a:ea typeface="Calibri" panose="020F0502020204030204" pitchFamily="34" charset="0"/>
                <a:cs typeface="Calibri" panose="020F0502020204030204" pitchFamily="34" charset="0"/>
              </a:rPr>
              <a:t>CARB Program Guidelines</a:t>
            </a:r>
          </a:p>
          <a:p>
            <a:pPr marL="285750" indent="-285750">
              <a:spcBef>
                <a:spcPts val="0"/>
              </a:spcBef>
            </a:pPr>
            <a:r>
              <a:rPr lang="en-US" sz="2000" dirty="0">
                <a:latin typeface="Calibri" panose="020F0502020204030204" pitchFamily="34" charset="0"/>
                <a:ea typeface="Calibri" panose="020F0502020204030204" pitchFamily="34" charset="0"/>
                <a:cs typeface="Calibri" panose="020F0502020204030204" pitchFamily="34" charset="0"/>
              </a:rPr>
              <a:t>Compliance Assistance for Off-Road Diesel Regulation (non-ag construction equipment)</a:t>
            </a:r>
          </a:p>
          <a:p>
            <a:pPr marL="285750" indent="-285750">
              <a:spcBef>
                <a:spcPts val="0"/>
              </a:spcBef>
            </a:pPr>
            <a:r>
              <a:rPr lang="en-US" sz="2000" dirty="0">
                <a:latin typeface="Calibri" panose="020F0502020204030204" pitchFamily="34" charset="0"/>
                <a:ea typeface="Calibri" panose="020F0502020204030204" pitchFamily="34" charset="0"/>
                <a:cs typeface="Calibri" panose="020F0502020204030204" pitchFamily="34" charset="0"/>
              </a:rPr>
              <a:t>Commercial Harbor </a:t>
            </a:r>
            <a:r>
              <a:rPr lang="en-US" sz="2000">
                <a:latin typeface="Calibri" panose="020F0502020204030204" pitchFamily="34" charset="0"/>
                <a:ea typeface="Calibri" panose="020F0502020204030204" pitchFamily="34" charset="0"/>
                <a:cs typeface="Calibri" panose="020F0502020204030204" pitchFamily="34" charset="0"/>
              </a:rPr>
              <a:t>Craft Regulations</a:t>
            </a:r>
            <a:endParaRPr lang="en-US" sz="2000" dirty="0">
              <a:latin typeface="Calibri" panose="020F0502020204030204" pitchFamily="34" charset="0"/>
              <a:ea typeface="Calibri" panose="020F0502020204030204" pitchFamily="34" charset="0"/>
              <a:cs typeface="Calibri" panose="020F0502020204030204" pitchFamily="34" charset="0"/>
            </a:endParaRPr>
          </a:p>
          <a:p>
            <a:pPr marL="285750" indent="-285750">
              <a:spcBef>
                <a:spcPts val="0"/>
              </a:spcBef>
            </a:pPr>
            <a:r>
              <a:rPr lang="en-US" sz="2000" dirty="0">
                <a:latin typeface="Calibri" panose="020F0502020204030204" pitchFamily="34" charset="0"/>
                <a:ea typeface="Calibri" panose="020F0502020204030204" pitchFamily="34" charset="0"/>
                <a:cs typeface="Calibri" panose="020F0502020204030204" pitchFamily="34" charset="0"/>
              </a:rPr>
              <a:t>MBARD DEERP mailing list link</a:t>
            </a:r>
          </a:p>
          <a:p>
            <a:pPr marL="285750" indent="-285750">
              <a:spcBef>
                <a:spcPts val="0"/>
              </a:spcBef>
            </a:pPr>
            <a:r>
              <a:rPr lang="en-US" sz="2000" dirty="0">
                <a:latin typeface="Calibri" panose="020F0502020204030204" pitchFamily="34" charset="0"/>
                <a:ea typeface="Calibri" panose="020F0502020204030204" pitchFamily="34" charset="0"/>
                <a:cs typeface="Calibri" panose="020F0502020204030204" pitchFamily="34" charset="0"/>
              </a:rPr>
              <a:t>Map tool for CAPP Priority Population projects</a:t>
            </a:r>
          </a:p>
          <a:p>
            <a:pPr marL="285750" indent="-285750">
              <a:spcBef>
                <a:spcPts val="0"/>
              </a:spcBef>
            </a:pPr>
            <a:r>
              <a:rPr lang="en-US" sz="2000" dirty="0">
                <a:latin typeface="Calibri" panose="020F0502020204030204" pitchFamily="34" charset="0"/>
                <a:ea typeface="Calibri" panose="020F0502020204030204" pitchFamily="34" charset="0"/>
                <a:cs typeface="Calibri" panose="020F0502020204030204" pitchFamily="34" charset="0"/>
              </a:rPr>
              <a:t>CARB Executive Order website (for Engine Family) </a:t>
            </a:r>
          </a:p>
          <a:p>
            <a:pPr marL="285750" indent="-285750">
              <a:spcBef>
                <a:spcPts val="0"/>
              </a:spcBef>
            </a:pPr>
            <a:endParaRPr lang="en-US" sz="2000" b="1" u="sng" dirty="0">
              <a:latin typeface="Calibri" panose="020F0502020204030204" pitchFamily="34" charset="0"/>
              <a:ea typeface="Calibri" panose="020F0502020204030204" pitchFamily="34" charset="0"/>
              <a:cs typeface="Calibri" panose="020F0502020204030204" pitchFamily="34" charset="0"/>
            </a:endParaRPr>
          </a:p>
          <a:p>
            <a:pPr marL="0" indent="0" algn="ctr">
              <a:spcBef>
                <a:spcPts val="0"/>
              </a:spcBef>
              <a:buNone/>
            </a:pPr>
            <a:r>
              <a:rPr lang="en-US" sz="2000" b="1" u="sng" dirty="0">
                <a:latin typeface="Calibri" panose="020F0502020204030204" pitchFamily="34" charset="0"/>
                <a:ea typeface="Calibri" panose="020F0502020204030204" pitchFamily="34" charset="0"/>
                <a:cs typeface="Calibri" panose="020F0502020204030204" pitchFamily="34" charset="0"/>
              </a:rPr>
              <a:t>Pick up handout at sign-in table for web links</a:t>
            </a:r>
            <a:endParaRPr lang="en-US" sz="2000" u="sng" dirty="0">
              <a:latin typeface="Calibri" panose="020F0502020204030204" pitchFamily="34" charset="0"/>
              <a:ea typeface="Calibri" panose="020F0502020204030204" pitchFamily="34" charset="0"/>
              <a:cs typeface="Calibri" panose="020F0502020204030204" pitchFamily="34" charset="0"/>
            </a:endParaRPr>
          </a:p>
          <a:p>
            <a:pPr marL="285750" indent="-285750">
              <a:spcBef>
                <a:spcPts val="0"/>
              </a:spcBef>
            </a:pPr>
            <a:endParaRPr lang="en-US" sz="2000" dirty="0">
              <a:latin typeface="Calibri" panose="020F0502020204030204" pitchFamily="34" charset="0"/>
              <a:ea typeface="Calibri" panose="020F0502020204030204" pitchFamily="34" charset="0"/>
              <a:cs typeface="Calibri" panose="020F0502020204030204" pitchFamily="34" charset="0"/>
            </a:endParaRPr>
          </a:p>
          <a:p>
            <a:pPr marL="285750" indent="-285750">
              <a:spcBef>
                <a:spcPts val="0"/>
              </a:spcBef>
            </a:pPr>
            <a:r>
              <a:rPr lang="en-US" sz="2000" dirty="0">
                <a:latin typeface="Calibri" panose="020F0502020204030204" pitchFamily="34" charset="0"/>
                <a:ea typeface="Calibri" panose="020F0502020204030204" pitchFamily="34" charset="0"/>
                <a:cs typeface="Calibri" panose="020F0502020204030204" pitchFamily="34" charset="0"/>
              </a:rPr>
              <a:t>Tyrone Bell: 831-718-8023, </a:t>
            </a:r>
            <a:r>
              <a:rPr lang="en-US" sz="2000" dirty="0">
                <a:latin typeface="Calibri" panose="020F0502020204030204" pitchFamily="34" charset="0"/>
                <a:ea typeface="Calibri" panose="020F0502020204030204" pitchFamily="34" charset="0"/>
                <a:cs typeface="Calibri" panose="020F0502020204030204" pitchFamily="34" charset="0"/>
                <a:hlinkClick r:id="rId3"/>
              </a:rPr>
              <a:t>tbell@mbard.org</a:t>
            </a:r>
            <a:endParaRPr lang="en-US" sz="2000" dirty="0">
              <a:latin typeface="Calibri" panose="020F0502020204030204" pitchFamily="34" charset="0"/>
              <a:ea typeface="Calibri" panose="020F0502020204030204" pitchFamily="34" charset="0"/>
              <a:cs typeface="Calibri" panose="020F0502020204030204" pitchFamily="34" charset="0"/>
            </a:endParaRPr>
          </a:p>
          <a:p>
            <a:pPr marL="285750" indent="-285750">
              <a:spcBef>
                <a:spcPts val="0"/>
              </a:spcBef>
            </a:pPr>
            <a:r>
              <a:rPr lang="en-US" sz="2000" dirty="0">
                <a:latin typeface="Calibri" panose="020F0502020204030204" pitchFamily="34" charset="0"/>
                <a:ea typeface="Calibri" panose="020F0502020204030204" pitchFamily="34" charset="0"/>
                <a:cs typeface="Calibri" panose="020F0502020204030204" pitchFamily="34" charset="0"/>
              </a:rPr>
              <a:t>Irene Miranda: 831-718-8021, </a:t>
            </a:r>
            <a:r>
              <a:rPr lang="en-US" sz="2000" dirty="0">
                <a:latin typeface="Calibri" panose="020F0502020204030204" pitchFamily="34" charset="0"/>
                <a:ea typeface="Calibri" panose="020F0502020204030204" pitchFamily="34" charset="0"/>
                <a:cs typeface="Calibri" panose="020F0502020204030204" pitchFamily="34" charset="0"/>
                <a:hlinkClick r:id="rId4"/>
              </a:rPr>
              <a:t>imiranda@mbard.org</a:t>
            </a:r>
            <a:endParaRPr lang="en-US" sz="2000" dirty="0">
              <a:latin typeface="Calibri" panose="020F0502020204030204" pitchFamily="34" charset="0"/>
              <a:ea typeface="Calibri" panose="020F0502020204030204" pitchFamily="34" charset="0"/>
              <a:cs typeface="Calibri" panose="020F0502020204030204" pitchFamily="34" charset="0"/>
            </a:endParaRPr>
          </a:p>
          <a:p>
            <a:pPr marL="285750" indent="-285750">
              <a:spcBef>
                <a:spcPts val="0"/>
              </a:spcBef>
            </a:pPr>
            <a:endParaRPr lang="en-US" sz="2000" dirty="0">
              <a:latin typeface="Calibri" panose="020F0502020204030204" pitchFamily="34" charset="0"/>
              <a:ea typeface="Calibri" panose="020F0502020204030204" pitchFamily="34" charset="0"/>
              <a:cs typeface="Calibri" panose="020F0502020204030204" pitchFamily="34" charset="0"/>
            </a:endParaRPr>
          </a:p>
          <a:p>
            <a:pPr marL="285750" indent="-285750">
              <a:spcBef>
                <a:spcPts val="0"/>
              </a:spcBef>
            </a:pP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128" name="Shape 128"/>
          <p:cNvSpPr txBox="1">
            <a:spLocks noGrp="1"/>
          </p:cNvSpPr>
          <p:nvPr>
            <p:ph type="sldNum" idx="12"/>
          </p:nvPr>
        </p:nvSpPr>
        <p:spPr>
          <a:xfrm>
            <a:off x="8458200" y="6477000"/>
            <a:ext cx="228600" cy="244450"/>
          </a:xfrm>
          <a:prstGeom prst="rect">
            <a:avLst/>
          </a:prstGeom>
          <a:noFill/>
          <a:ln>
            <a:noFill/>
          </a:ln>
        </p:spPr>
        <p:txBody>
          <a:bodyPr wrap="square" lIns="0" tIns="0" rIns="0" bIns="0" anchor="b" anchorCtr="0">
            <a:noAutofit/>
          </a:bodyPr>
          <a:lstStyle/>
          <a:p>
            <a:pPr marL="0" marR="0" lvl="0" indent="0" algn="r" rtl="0">
              <a:spcBef>
                <a:spcPts val="0"/>
              </a:spcBef>
              <a:spcAft>
                <a:spcPts val="0"/>
              </a:spcAft>
              <a:buClr>
                <a:schemeClr val="dk1"/>
              </a:buClr>
              <a:buSzPts val="1200"/>
              <a:buFont typeface="Noto Sans Symbols"/>
              <a:buNone/>
            </a:pPr>
            <a:fld id="{00000000-1234-1234-1234-123412341234}" type="slidenum">
              <a:rPr lang="en-US" sz="1200" b="0" i="0" u="none" strike="noStrike" cap="none">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24</a:t>
            </a:fld>
            <a:endParaRPr sz="12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2" name="Picture 1" descr="A qr code with a black background&#10;&#10;Description automatically generated">
            <a:extLst>
              <a:ext uri="{FF2B5EF4-FFF2-40B4-BE49-F238E27FC236}">
                <a16:creationId xmlns:a16="http://schemas.microsoft.com/office/drawing/2014/main" id="{AC837416-5A3C-C0D6-AE0B-F6BBA0F3C1AA}"/>
              </a:ext>
            </a:extLst>
          </p:cNvPr>
          <p:cNvPicPr>
            <a:picLocks noChangeAspect="1"/>
          </p:cNvPicPr>
          <p:nvPr/>
        </p:nvPicPr>
        <p:blipFill>
          <a:blip r:embed="rId5"/>
          <a:stretch>
            <a:fillRect/>
          </a:stretch>
        </p:blipFill>
        <p:spPr>
          <a:xfrm>
            <a:off x="5715000" y="1409700"/>
            <a:ext cx="1295400" cy="1295400"/>
          </a:xfrm>
          <a:prstGeom prst="rect">
            <a:avLst/>
          </a:prstGeom>
        </p:spPr>
      </p:pic>
    </p:spTree>
    <p:extLst>
      <p:ext uri="{BB962C8B-B14F-4D97-AF65-F5344CB8AC3E}">
        <p14:creationId xmlns:p14="http://schemas.microsoft.com/office/powerpoint/2010/main" val="4224225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Shape 126"/>
          <p:cNvSpPr txBox="1"/>
          <p:nvPr/>
        </p:nvSpPr>
        <p:spPr>
          <a:xfrm>
            <a:off x="838200" y="838200"/>
            <a:ext cx="7467600" cy="3352800"/>
          </a:xfrm>
          <a:prstGeom prst="rect">
            <a:avLst/>
          </a:prstGeom>
          <a:noFill/>
          <a:ln>
            <a:noFill/>
          </a:ln>
        </p:spPr>
        <p:txBody>
          <a:bodyPr wrap="square" lIns="91425" tIns="45700" rIns="91425" bIns="45700" anchor="t" anchorCtr="0">
            <a:noAutofit/>
          </a:bodyPr>
          <a:lstStyle/>
          <a:p>
            <a:pPr marL="0" marR="0" lvl="0" indent="0" algn="ctr" rtl="0">
              <a:spcBef>
                <a:spcPts val="0"/>
              </a:spcBef>
              <a:spcAft>
                <a:spcPts val="0"/>
              </a:spcAft>
              <a:buNone/>
            </a:pPr>
            <a:r>
              <a:rPr lang="en-US" sz="3600" b="1"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What is the Diesel Engine &amp; Equipment Replacement Program?</a:t>
            </a:r>
            <a:endParaRPr sz="3600" b="1" dirty="0">
              <a:latin typeface="Calibri" panose="020F0502020204030204" pitchFamily="34" charset="0"/>
              <a:ea typeface="Calibri" panose="020F0502020204030204" pitchFamily="34" charset="0"/>
              <a:cs typeface="Calibri" panose="020F0502020204030204" pitchFamily="34" charset="0"/>
            </a:endParaRPr>
          </a:p>
          <a:p>
            <a:pPr marL="0" marR="0" lvl="0" indent="0" algn="l" rtl="0">
              <a:spcBef>
                <a:spcPts val="0"/>
              </a:spcBef>
              <a:spcAft>
                <a:spcPts val="0"/>
              </a:spcAft>
              <a:buNone/>
            </a:pPr>
            <a:endParaRPr lang="en-US" sz="2000" b="1"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l" rtl="0">
              <a:spcBef>
                <a:spcPts val="0"/>
              </a:spcBef>
              <a:spcAft>
                <a:spcPts val="0"/>
              </a:spcAft>
              <a:buNone/>
            </a:pPr>
            <a:r>
              <a:rPr lang="en-US" sz="24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“Provides grant funding to encourage the voluntary purchase of cleaner-than-required engines, equipment, and emission reductions technologies.”</a:t>
            </a:r>
            <a:endParaRPr sz="24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l" rtl="0">
              <a:spcBef>
                <a:spcPts val="0"/>
              </a:spcBef>
              <a:spcAft>
                <a:spcPts val="0"/>
              </a:spcAft>
              <a:buNone/>
            </a:pPr>
            <a:endParaRPr sz="2000" dirty="0">
              <a:latin typeface="Calibri" panose="020F0502020204030204" pitchFamily="34" charset="0"/>
              <a:ea typeface="Calibri" panose="020F0502020204030204" pitchFamily="34" charset="0"/>
              <a:cs typeface="Calibri" panose="020F0502020204030204" pitchFamily="34" charset="0"/>
            </a:endParaRPr>
          </a:p>
          <a:p>
            <a:pPr marL="0" marR="0" lvl="0" indent="0" algn="r" rtl="0">
              <a:spcBef>
                <a:spcPts val="0"/>
              </a:spcBef>
              <a:spcAft>
                <a:spcPts val="0"/>
              </a:spcAft>
              <a:buNone/>
            </a:pPr>
            <a:r>
              <a:rPr lang="en-US" sz="24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			- Carl Moyer Program Guidelines</a:t>
            </a:r>
            <a:endParaRPr sz="2400" dirty="0">
              <a:latin typeface="Calibri" panose="020F0502020204030204" pitchFamily="34" charset="0"/>
              <a:ea typeface="Calibri" panose="020F0502020204030204" pitchFamily="34" charset="0"/>
              <a:cs typeface="Calibri" panose="020F0502020204030204" pitchFamily="34" charset="0"/>
            </a:endParaRPr>
          </a:p>
        </p:txBody>
      </p:sp>
      <p:sp>
        <p:nvSpPr>
          <p:cNvPr id="127" name="Shape 127"/>
          <p:cNvSpPr txBox="1"/>
          <p:nvPr/>
        </p:nvSpPr>
        <p:spPr>
          <a:xfrm>
            <a:off x="838200" y="4685109"/>
            <a:ext cx="7467600" cy="1334691"/>
          </a:xfrm>
          <a:prstGeom prst="rect">
            <a:avLst/>
          </a:prstGeom>
          <a:solidFill>
            <a:schemeClr val="accent1">
              <a:lumMod val="20000"/>
              <a:lumOff val="80000"/>
            </a:schemeClr>
          </a:solidFill>
          <a:ln/>
        </p:spPr>
        <p:style>
          <a:lnRef idx="2">
            <a:schemeClr val="accent2"/>
          </a:lnRef>
          <a:fillRef idx="1">
            <a:schemeClr val="lt1"/>
          </a:fillRef>
          <a:effectRef idx="0">
            <a:schemeClr val="accent2"/>
          </a:effectRef>
          <a:fontRef idx="minor">
            <a:schemeClr val="dk1"/>
          </a:fontRef>
        </p:style>
        <p:txBody>
          <a:bodyPr wrap="square" lIns="91425" tIns="45700" rIns="91425" bIns="45700" anchor="t" anchorCtr="0">
            <a:noAutofit/>
          </a:bodyPr>
          <a:lstStyle/>
          <a:p>
            <a:pPr marL="0" marR="0" lvl="0" indent="0" algn="ctr" rtl="0">
              <a:spcBef>
                <a:spcPts val="0"/>
              </a:spcBef>
              <a:spcAft>
                <a:spcPts val="0"/>
              </a:spcAft>
              <a:buClr>
                <a:schemeClr val="dk1"/>
              </a:buClr>
              <a:buSzPts val="2600"/>
              <a:buFont typeface="Noto Sans Symbols"/>
              <a:buNone/>
            </a:pPr>
            <a:r>
              <a:rPr lang="en-US" sz="2800" b="1"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Complements regulations to obtain early or</a:t>
            </a:r>
            <a:endParaRPr sz="2800" dirty="0">
              <a:latin typeface="Calibri" panose="020F0502020204030204" pitchFamily="34" charset="0"/>
              <a:ea typeface="Calibri" panose="020F0502020204030204" pitchFamily="34" charset="0"/>
              <a:cs typeface="Calibri" panose="020F0502020204030204" pitchFamily="34" charset="0"/>
            </a:endParaRPr>
          </a:p>
          <a:p>
            <a:pPr marL="0" marR="0" lvl="0" indent="0" algn="ctr" rtl="0">
              <a:spcBef>
                <a:spcPts val="0"/>
              </a:spcBef>
              <a:spcAft>
                <a:spcPts val="0"/>
              </a:spcAft>
              <a:buClr>
                <a:schemeClr val="dk1"/>
              </a:buClr>
              <a:buSzPts val="2600"/>
              <a:buFont typeface="Noto Sans Symbols"/>
              <a:buNone/>
            </a:pPr>
            <a:r>
              <a:rPr lang="en-US" sz="2800" b="1" dirty="0">
                <a:latin typeface="Calibri" panose="020F0502020204030204" pitchFamily="34" charset="0"/>
                <a:ea typeface="Calibri" panose="020F0502020204030204" pitchFamily="34" charset="0"/>
                <a:cs typeface="Calibri" panose="020F0502020204030204" pitchFamily="34" charset="0"/>
              </a:rPr>
              <a:t>“surplus”</a:t>
            </a:r>
            <a:r>
              <a:rPr lang="en-US" sz="2800" b="1"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 emissions reductions</a:t>
            </a:r>
          </a:p>
          <a:p>
            <a:pPr marL="0" marR="0" lvl="0" indent="0" algn="ctr" rtl="0">
              <a:spcBef>
                <a:spcPts val="0"/>
              </a:spcBef>
              <a:spcAft>
                <a:spcPts val="0"/>
              </a:spcAft>
              <a:buClr>
                <a:schemeClr val="dk1"/>
              </a:buClr>
              <a:buSzPts val="2600"/>
              <a:buFont typeface="Noto Sans Symbols"/>
              <a:buNone/>
            </a:pPr>
            <a:r>
              <a:rPr lang="en-US" sz="2400" dirty="0">
                <a:latin typeface="Calibri" panose="020F0502020204030204" pitchFamily="34" charset="0"/>
                <a:ea typeface="Calibri" panose="020F0502020204030204" pitchFamily="34" charset="0"/>
                <a:cs typeface="Calibri" panose="020F0502020204030204" pitchFamily="34" charset="0"/>
              </a:rPr>
              <a:t>(not otherwise achieved through regulations)</a:t>
            </a:r>
            <a:endParaRPr sz="1200" dirty="0">
              <a:latin typeface="Calibri" panose="020F0502020204030204" pitchFamily="34" charset="0"/>
              <a:ea typeface="Calibri" panose="020F0502020204030204" pitchFamily="34" charset="0"/>
              <a:cs typeface="Calibri" panose="020F0502020204030204" pitchFamily="34" charset="0"/>
            </a:endParaRPr>
          </a:p>
        </p:txBody>
      </p:sp>
      <p:sp>
        <p:nvSpPr>
          <p:cNvPr id="128" name="Shape 128"/>
          <p:cNvSpPr txBox="1">
            <a:spLocks noGrp="1"/>
          </p:cNvSpPr>
          <p:nvPr>
            <p:ph type="sldNum" idx="12"/>
          </p:nvPr>
        </p:nvSpPr>
        <p:spPr>
          <a:prstGeom prst="rect">
            <a:avLst/>
          </a:prstGeom>
          <a:noFill/>
          <a:ln>
            <a:noFill/>
          </a:ln>
        </p:spPr>
        <p:txBody>
          <a:bodyPr wrap="square" lIns="0" tIns="0" rIns="0" bIns="0" anchor="b" anchorCtr="0">
            <a:noAutofit/>
          </a:bodyPr>
          <a:lstStyle/>
          <a:p>
            <a:pPr marL="0" marR="0" lvl="0" indent="0" algn="r" rtl="0">
              <a:spcBef>
                <a:spcPts val="0"/>
              </a:spcBef>
              <a:spcAft>
                <a:spcPts val="0"/>
              </a:spcAft>
              <a:buClr>
                <a:schemeClr val="dk1"/>
              </a:buClr>
              <a:buSzPts val="1200"/>
              <a:buFont typeface="Noto Sans Symbols"/>
              <a:buNone/>
            </a:pPr>
            <a:fld id="{00000000-1234-1234-1234-123412341234}" type="slidenum">
              <a:rPr lang="en-US" sz="1200" b="0" i="0" u="none" strike="noStrike" cap="none">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3</a:t>
            </a:fld>
            <a:endParaRPr sz="1200" b="0" i="0" u="none" strike="noStrike" cap="none">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7"/>
                                        </p:tgtEl>
                                        <p:attrNameLst>
                                          <p:attrName>style.visibility</p:attrName>
                                        </p:attrNameLst>
                                      </p:cBhvr>
                                      <p:to>
                                        <p:strVal val="visible"/>
                                      </p:to>
                                    </p:set>
                                    <p:animEffect transition="in" filter="fade">
                                      <p:cBhvr>
                                        <p:cTn id="7" dur="1000"/>
                                        <p:tgtEl>
                                          <p:spTgt spid="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4" name="Title 3">
            <a:extLst>
              <a:ext uri="{FF2B5EF4-FFF2-40B4-BE49-F238E27FC236}">
                <a16:creationId xmlns:a16="http://schemas.microsoft.com/office/drawing/2014/main" id="{D645DF75-9B24-450F-897D-1DB9923EE4F1}"/>
              </a:ext>
            </a:extLst>
          </p:cNvPr>
          <p:cNvSpPr>
            <a:spLocks noGrp="1"/>
          </p:cNvSpPr>
          <p:nvPr>
            <p:ph type="title"/>
          </p:nvPr>
        </p:nvSpPr>
        <p:spPr>
          <a:xfrm>
            <a:off x="457200" y="838200"/>
            <a:ext cx="8229600" cy="609600"/>
          </a:xfrm>
        </p:spPr>
        <p:txBody>
          <a:bodyPr/>
          <a:lstStyle/>
          <a:p>
            <a:r>
              <a:rPr lang="en-US" sz="3600" b="1" dirty="0">
                <a:latin typeface="Calibri" panose="020F0502020204030204" pitchFamily="34" charset="0"/>
                <a:ea typeface="Calibri" panose="020F0502020204030204" pitchFamily="34" charset="0"/>
                <a:cs typeface="Calibri" panose="020F0502020204030204" pitchFamily="34" charset="0"/>
              </a:rPr>
              <a:t>Funding Sources</a:t>
            </a:r>
          </a:p>
        </p:txBody>
      </p:sp>
      <p:sp>
        <p:nvSpPr>
          <p:cNvPr id="5" name="Text Placeholder 4">
            <a:extLst>
              <a:ext uri="{FF2B5EF4-FFF2-40B4-BE49-F238E27FC236}">
                <a16:creationId xmlns:a16="http://schemas.microsoft.com/office/drawing/2014/main" id="{DF3B7944-95E4-4103-8FB5-1C62448BBE99}"/>
              </a:ext>
            </a:extLst>
          </p:cNvPr>
          <p:cNvSpPr>
            <a:spLocks noGrp="1"/>
          </p:cNvSpPr>
          <p:nvPr>
            <p:ph type="body" idx="1"/>
          </p:nvPr>
        </p:nvSpPr>
        <p:spPr>
          <a:xfrm>
            <a:off x="457200" y="1447800"/>
            <a:ext cx="8229600" cy="4908550"/>
          </a:xfrm>
        </p:spPr>
        <p:txBody>
          <a:bodyPr/>
          <a:lstStyle/>
          <a:p>
            <a:pPr marL="342900" indent="-342900">
              <a:spcBef>
                <a:spcPts val="0"/>
              </a:spcBef>
            </a:pPr>
            <a:r>
              <a:rPr lang="en-US" sz="2400" dirty="0">
                <a:latin typeface="Calibri" panose="020F0502020204030204" pitchFamily="34" charset="0"/>
                <a:ea typeface="Calibri" panose="020F0502020204030204" pitchFamily="34" charset="0"/>
                <a:cs typeface="Calibri" panose="020F0502020204030204" pitchFamily="34" charset="0"/>
                <a:sym typeface="Arial"/>
              </a:rPr>
              <a:t>Carl Moyer Memorial Grant Program </a:t>
            </a:r>
            <a:r>
              <a:rPr lang="en-US" sz="2400" b="1" dirty="0">
                <a:latin typeface="Calibri" panose="020F0502020204030204" pitchFamily="34" charset="0"/>
                <a:ea typeface="Calibri" panose="020F0502020204030204" pitchFamily="34" charset="0"/>
                <a:cs typeface="Calibri" panose="020F0502020204030204" pitchFamily="34" charset="0"/>
                <a:sym typeface="Arial"/>
              </a:rPr>
              <a:t>(Moyer or CMP)</a:t>
            </a:r>
          </a:p>
          <a:p>
            <a:pPr marL="342900" indent="-342900">
              <a:spcBef>
                <a:spcPts val="0"/>
              </a:spcBef>
            </a:pPr>
            <a:r>
              <a:rPr lang="en-US" sz="2400" dirty="0">
                <a:latin typeface="Calibri" panose="020F0502020204030204" pitchFamily="34" charset="0"/>
                <a:ea typeface="Calibri" panose="020F0502020204030204" pitchFamily="34" charset="0"/>
                <a:cs typeface="Calibri" panose="020F0502020204030204" pitchFamily="34" charset="0"/>
                <a:sym typeface="Arial"/>
              </a:rPr>
              <a:t>Funding Agricultural Replacement Measures for Emission Reductions Program </a:t>
            </a:r>
            <a:r>
              <a:rPr lang="en-US" sz="2400" b="1" dirty="0">
                <a:latin typeface="Calibri" panose="020F0502020204030204" pitchFamily="34" charset="0"/>
                <a:ea typeface="Calibri" panose="020F0502020204030204" pitchFamily="34" charset="0"/>
                <a:cs typeface="Calibri" panose="020F0502020204030204" pitchFamily="34" charset="0"/>
                <a:sym typeface="Arial"/>
              </a:rPr>
              <a:t>(FARMER) </a:t>
            </a:r>
          </a:p>
          <a:p>
            <a:pPr lvl="1" indent="-457200">
              <a:spcBef>
                <a:spcPts val="0"/>
              </a:spcBef>
            </a:pPr>
            <a:r>
              <a:rPr lang="en-US" dirty="0">
                <a:solidFill>
                  <a:schemeClr val="dk1"/>
                </a:solidFill>
                <a:latin typeface="Calibri" panose="020F0502020204030204" pitchFamily="34" charset="0"/>
                <a:ea typeface="Calibri" panose="020F0502020204030204" pitchFamily="34" charset="0"/>
                <a:cs typeface="Calibri" panose="020F0502020204030204" pitchFamily="34" charset="0"/>
              </a:rPr>
              <a:t>~$2.4 Million allocated (combined)</a:t>
            </a:r>
          </a:p>
          <a:p>
            <a:pPr marL="457200" lvl="1" indent="0">
              <a:spcBef>
                <a:spcPts val="0"/>
              </a:spcBef>
              <a:buNone/>
            </a:pPr>
            <a:endParaRPr lang="en-US" dirty="0">
              <a:solidFill>
                <a:schemeClr val="dk1"/>
              </a:solidFill>
              <a:latin typeface="Calibri" panose="020F0502020204030204" pitchFamily="34" charset="0"/>
              <a:ea typeface="Calibri" panose="020F0502020204030204" pitchFamily="34" charset="0"/>
              <a:cs typeface="Calibri" panose="020F0502020204030204" pitchFamily="34" charset="0"/>
            </a:endParaRPr>
          </a:p>
          <a:p>
            <a:pPr marL="342900" indent="-342900">
              <a:spcBef>
                <a:spcPts val="0"/>
              </a:spcBef>
            </a:pPr>
            <a:r>
              <a:rPr lang="en-US" sz="2400" dirty="0">
                <a:latin typeface="Calibri" panose="020F0502020204030204" pitchFamily="34" charset="0"/>
                <a:ea typeface="Calibri" panose="020F0502020204030204" pitchFamily="34" charset="0"/>
                <a:cs typeface="Calibri" panose="020F0502020204030204" pitchFamily="34" charset="0"/>
              </a:rPr>
              <a:t>Community Air Protection Program </a:t>
            </a:r>
            <a:r>
              <a:rPr lang="en-US" sz="2400" b="1" dirty="0">
                <a:latin typeface="Calibri" panose="020F0502020204030204" pitchFamily="34" charset="0"/>
                <a:ea typeface="Calibri" panose="020F0502020204030204" pitchFamily="34" charset="0"/>
                <a:cs typeface="Calibri" panose="020F0502020204030204" pitchFamily="34" charset="0"/>
              </a:rPr>
              <a:t>(CAPP)</a:t>
            </a:r>
          </a:p>
          <a:p>
            <a:pPr lvl="1" indent="-457200">
              <a:spcBef>
                <a:spcPts val="0"/>
              </a:spcBef>
            </a:pPr>
            <a:r>
              <a:rPr lang="en-US" dirty="0">
                <a:latin typeface="Calibri" panose="020F0502020204030204" pitchFamily="34" charset="0"/>
                <a:ea typeface="Calibri" panose="020F0502020204030204" pitchFamily="34" charset="0"/>
                <a:cs typeface="Calibri" panose="020F0502020204030204" pitchFamily="34" charset="0"/>
              </a:rPr>
              <a:t>Focus is to reduce exposure in communities most impacted by air pollution</a:t>
            </a:r>
          </a:p>
          <a:p>
            <a:pPr lvl="1" indent="-457200">
              <a:spcBef>
                <a:spcPts val="0"/>
              </a:spcBef>
            </a:pPr>
            <a:r>
              <a:rPr lang="en-US" dirty="0">
                <a:latin typeface="Calibri" panose="020F0502020204030204" pitchFamily="34" charset="0"/>
                <a:ea typeface="Calibri" panose="020F0502020204030204" pitchFamily="34" charset="0"/>
                <a:cs typeface="Calibri" panose="020F0502020204030204" pitchFamily="34" charset="0"/>
              </a:rPr>
              <a:t>Eligible projects funded as funding becomes available</a:t>
            </a:r>
          </a:p>
          <a:p>
            <a:pPr lvl="1" indent="-457200">
              <a:spcBef>
                <a:spcPts val="0"/>
              </a:spcBef>
            </a:pPr>
            <a:r>
              <a:rPr lang="en-US" dirty="0">
                <a:latin typeface="Calibri" panose="020F0502020204030204" pitchFamily="34" charset="0"/>
                <a:ea typeface="Calibri" panose="020F0502020204030204" pitchFamily="34" charset="0"/>
                <a:cs typeface="Calibri" panose="020F0502020204030204" pitchFamily="34" charset="0"/>
              </a:rPr>
              <a:t>Incentives up to 90% or $200,000 of replacement costs, whichever is less</a:t>
            </a:r>
          </a:p>
        </p:txBody>
      </p:sp>
      <p:sp>
        <p:nvSpPr>
          <p:cNvPr id="128" name="Shape 128"/>
          <p:cNvSpPr txBox="1">
            <a:spLocks noGrp="1"/>
          </p:cNvSpPr>
          <p:nvPr>
            <p:ph type="sldNum" idx="12"/>
          </p:nvPr>
        </p:nvSpPr>
        <p:spPr>
          <a:prstGeom prst="rect">
            <a:avLst/>
          </a:prstGeom>
          <a:noFill/>
          <a:ln>
            <a:noFill/>
          </a:ln>
        </p:spPr>
        <p:txBody>
          <a:bodyPr wrap="square" lIns="0" tIns="0" rIns="0" bIns="0" anchor="b" anchorCtr="0">
            <a:noAutofit/>
          </a:bodyPr>
          <a:lstStyle/>
          <a:p>
            <a:pPr marL="0" marR="0" lvl="0" indent="0" algn="r" rtl="0">
              <a:spcBef>
                <a:spcPts val="0"/>
              </a:spcBef>
              <a:spcAft>
                <a:spcPts val="0"/>
              </a:spcAft>
              <a:buClr>
                <a:schemeClr val="dk1"/>
              </a:buClr>
              <a:buSzPts val="1200"/>
              <a:buFont typeface="Noto Sans Symbols"/>
              <a:buNone/>
            </a:pPr>
            <a:fld id="{00000000-1234-1234-1234-123412341234}" type="slidenum">
              <a:rPr lang="en-US" sz="1200" b="0" i="0" u="none" strike="noStrike" cap="none">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4</a:t>
            </a:fld>
            <a:endParaRPr sz="1200" b="0" i="0" u="none" strike="noStrike" cap="none">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40715310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4" name="Title 3">
            <a:extLst>
              <a:ext uri="{FF2B5EF4-FFF2-40B4-BE49-F238E27FC236}">
                <a16:creationId xmlns:a16="http://schemas.microsoft.com/office/drawing/2014/main" id="{D645DF75-9B24-450F-897D-1DB9923EE4F1}"/>
              </a:ext>
            </a:extLst>
          </p:cNvPr>
          <p:cNvSpPr>
            <a:spLocks noGrp="1"/>
          </p:cNvSpPr>
          <p:nvPr>
            <p:ph type="title"/>
          </p:nvPr>
        </p:nvSpPr>
        <p:spPr>
          <a:xfrm>
            <a:off x="457200" y="838200"/>
            <a:ext cx="8229600" cy="609600"/>
          </a:xfrm>
        </p:spPr>
        <p:txBody>
          <a:bodyPr/>
          <a:lstStyle/>
          <a:p>
            <a:r>
              <a:rPr lang="en-US" sz="2800" b="1" dirty="0">
                <a:latin typeface="Calibri" panose="020F0502020204030204" pitchFamily="34" charset="0"/>
                <a:ea typeface="Calibri" panose="020F0502020204030204" pitchFamily="34" charset="0"/>
                <a:cs typeface="Calibri" panose="020F0502020204030204" pitchFamily="34" charset="0"/>
              </a:rPr>
              <a:t>CAPP Priority Areas</a:t>
            </a:r>
          </a:p>
        </p:txBody>
      </p:sp>
      <p:sp>
        <p:nvSpPr>
          <p:cNvPr id="128" name="Shape 128"/>
          <p:cNvSpPr txBox="1">
            <a:spLocks noGrp="1"/>
          </p:cNvSpPr>
          <p:nvPr>
            <p:ph type="sldNum" idx="12"/>
          </p:nvPr>
        </p:nvSpPr>
        <p:spPr>
          <a:prstGeom prst="rect">
            <a:avLst/>
          </a:prstGeom>
          <a:noFill/>
          <a:ln>
            <a:noFill/>
          </a:ln>
        </p:spPr>
        <p:txBody>
          <a:bodyPr wrap="square" lIns="0" tIns="0" rIns="0" bIns="0" anchor="b" anchorCtr="0">
            <a:noAutofit/>
          </a:bodyPr>
          <a:lstStyle/>
          <a:p>
            <a:pPr marL="0" marR="0" lvl="0" indent="0" algn="r" rtl="0">
              <a:spcBef>
                <a:spcPts val="0"/>
              </a:spcBef>
              <a:spcAft>
                <a:spcPts val="0"/>
              </a:spcAft>
              <a:buClr>
                <a:schemeClr val="dk1"/>
              </a:buClr>
              <a:buSzPts val="1200"/>
              <a:buFont typeface="Noto Sans Symbols"/>
              <a:buNone/>
            </a:pPr>
            <a:fld id="{00000000-1234-1234-1234-123412341234}" type="slidenum">
              <a:rPr lang="en-US" sz="1200" b="0" i="0" u="none" strike="noStrike" cap="none">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5</a:t>
            </a:fld>
            <a:endParaRPr sz="1200" b="0" i="0" u="none" strike="noStrike" cap="none">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11" name="TextBox 10">
            <a:extLst>
              <a:ext uri="{FF2B5EF4-FFF2-40B4-BE49-F238E27FC236}">
                <a16:creationId xmlns:a16="http://schemas.microsoft.com/office/drawing/2014/main" id="{976DBE3B-1A70-8301-0414-DA555714A12B}"/>
              </a:ext>
            </a:extLst>
          </p:cNvPr>
          <p:cNvSpPr txBox="1"/>
          <p:nvPr/>
        </p:nvSpPr>
        <p:spPr>
          <a:xfrm>
            <a:off x="2360424" y="6019800"/>
            <a:ext cx="4423145" cy="307777"/>
          </a:xfrm>
          <a:prstGeom prst="rect">
            <a:avLst/>
          </a:prstGeom>
          <a:noFill/>
        </p:spPr>
        <p:txBody>
          <a:bodyPr wrap="square">
            <a:spAutoFit/>
          </a:bodyPr>
          <a:lstStyle/>
          <a:p>
            <a:r>
              <a:rPr lang="en-US" b="1" i="0" dirty="0">
                <a:effectLst/>
                <a:latin typeface="Calibri" panose="020F0502020204030204" pitchFamily="34" charset="0"/>
                <a:ea typeface="Calibri" panose="020F0502020204030204" pitchFamily="34" charset="0"/>
                <a:cs typeface="Calibri" panose="020F0502020204030204" pitchFamily="34" charset="0"/>
              </a:rPr>
              <a:t>California Climate Investments Priority Populations 2024</a:t>
            </a:r>
            <a:endParaRPr lang="en-US" dirty="0">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37F6727C-548A-39CB-D399-FC840E3E0681}"/>
              </a:ext>
            </a:extLst>
          </p:cNvPr>
          <p:cNvPicPr>
            <a:picLocks noChangeAspect="1"/>
          </p:cNvPicPr>
          <p:nvPr/>
        </p:nvPicPr>
        <p:blipFill>
          <a:blip r:embed="rId3"/>
          <a:stretch>
            <a:fillRect/>
          </a:stretch>
        </p:blipFill>
        <p:spPr>
          <a:xfrm>
            <a:off x="1364854" y="1476621"/>
            <a:ext cx="6414286" cy="4543179"/>
          </a:xfrm>
          <a:prstGeom prst="rect">
            <a:avLst/>
          </a:prstGeom>
        </p:spPr>
      </p:pic>
    </p:spTree>
    <p:extLst>
      <p:ext uri="{BB962C8B-B14F-4D97-AF65-F5344CB8AC3E}">
        <p14:creationId xmlns:p14="http://schemas.microsoft.com/office/powerpoint/2010/main" val="31418104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4" name="Title 3">
            <a:extLst>
              <a:ext uri="{FF2B5EF4-FFF2-40B4-BE49-F238E27FC236}">
                <a16:creationId xmlns:a16="http://schemas.microsoft.com/office/drawing/2014/main" id="{D645DF75-9B24-450F-897D-1DB9923EE4F1}"/>
              </a:ext>
            </a:extLst>
          </p:cNvPr>
          <p:cNvSpPr>
            <a:spLocks noGrp="1"/>
          </p:cNvSpPr>
          <p:nvPr>
            <p:ph type="title"/>
          </p:nvPr>
        </p:nvSpPr>
        <p:spPr>
          <a:xfrm>
            <a:off x="457200" y="838200"/>
            <a:ext cx="8229600" cy="609600"/>
          </a:xfrm>
        </p:spPr>
        <p:txBody>
          <a:bodyPr/>
          <a:lstStyle/>
          <a:p>
            <a:r>
              <a:rPr lang="en-US" sz="3600" b="1" dirty="0">
                <a:latin typeface="Calibri" panose="020F0502020204030204" pitchFamily="34" charset="0"/>
                <a:ea typeface="Calibri" panose="020F0502020204030204" pitchFamily="34" charset="0"/>
                <a:cs typeface="Calibri" panose="020F0502020204030204" pitchFamily="34" charset="0"/>
              </a:rPr>
              <a:t>Project Types</a:t>
            </a:r>
          </a:p>
        </p:txBody>
      </p:sp>
      <p:sp>
        <p:nvSpPr>
          <p:cNvPr id="5" name="Text Placeholder 4">
            <a:extLst>
              <a:ext uri="{FF2B5EF4-FFF2-40B4-BE49-F238E27FC236}">
                <a16:creationId xmlns:a16="http://schemas.microsoft.com/office/drawing/2014/main" id="{DF3B7944-95E4-4103-8FB5-1C62448BBE99}"/>
              </a:ext>
            </a:extLst>
          </p:cNvPr>
          <p:cNvSpPr>
            <a:spLocks noGrp="1"/>
          </p:cNvSpPr>
          <p:nvPr>
            <p:ph type="body" idx="1"/>
          </p:nvPr>
        </p:nvSpPr>
        <p:spPr>
          <a:xfrm>
            <a:off x="457200" y="1447800"/>
            <a:ext cx="8229600" cy="4908550"/>
          </a:xfrm>
        </p:spPr>
        <p:txBody>
          <a:bodyPr/>
          <a:lstStyle/>
          <a:p>
            <a:pPr indent="-457200">
              <a:lnSpc>
                <a:spcPct val="150000"/>
              </a:lnSpc>
              <a:spcBef>
                <a:spcPts val="0"/>
              </a:spcBef>
            </a:pPr>
            <a:r>
              <a:rPr lang="en-US" sz="2800" dirty="0">
                <a:latin typeface="Calibri" panose="020F0502020204030204" pitchFamily="34" charset="0"/>
                <a:ea typeface="Calibri" panose="020F0502020204030204" pitchFamily="34" charset="0"/>
                <a:cs typeface="Calibri" panose="020F0502020204030204" pitchFamily="34" charset="0"/>
              </a:rPr>
              <a:t>Agricultural Irrigation Pumps</a:t>
            </a:r>
          </a:p>
          <a:p>
            <a:pPr indent="-457200">
              <a:lnSpc>
                <a:spcPct val="200000"/>
              </a:lnSpc>
              <a:spcBef>
                <a:spcPts val="0"/>
              </a:spcBef>
            </a:pPr>
            <a:r>
              <a:rPr lang="en-US" sz="2800" dirty="0">
                <a:latin typeface="Calibri" panose="020F0502020204030204" pitchFamily="34" charset="0"/>
                <a:ea typeface="Calibri" panose="020F0502020204030204" pitchFamily="34" charset="0"/>
                <a:cs typeface="Calibri" panose="020F0502020204030204" pitchFamily="34" charset="0"/>
              </a:rPr>
              <a:t>Marine Vessels</a:t>
            </a:r>
          </a:p>
          <a:p>
            <a:pPr indent="-457200">
              <a:lnSpc>
                <a:spcPct val="200000"/>
              </a:lnSpc>
              <a:spcBef>
                <a:spcPts val="0"/>
              </a:spcBef>
            </a:pPr>
            <a:r>
              <a:rPr lang="en-US" sz="2800" dirty="0">
                <a:latin typeface="Calibri" panose="020F0502020204030204" pitchFamily="34" charset="0"/>
                <a:ea typeface="Calibri" panose="020F0502020204030204" pitchFamily="34" charset="0"/>
                <a:cs typeface="Calibri" panose="020F0502020204030204" pitchFamily="34" charset="0"/>
              </a:rPr>
              <a:t>Mobile Off-Road Equipment</a:t>
            </a:r>
          </a:p>
          <a:p>
            <a:pPr indent="-457200">
              <a:lnSpc>
                <a:spcPct val="200000"/>
              </a:lnSpc>
              <a:spcBef>
                <a:spcPts val="0"/>
              </a:spcBef>
            </a:pPr>
            <a:r>
              <a:rPr lang="en-US" sz="2800" dirty="0">
                <a:latin typeface="Calibri" panose="020F0502020204030204" pitchFamily="34" charset="0"/>
                <a:ea typeface="Calibri" panose="020F0502020204030204" pitchFamily="34" charset="0"/>
                <a:cs typeface="Calibri" panose="020F0502020204030204" pitchFamily="34" charset="0"/>
              </a:rPr>
              <a:t>Upcoming early next year:</a:t>
            </a:r>
          </a:p>
          <a:p>
            <a:pPr lvl="1" indent="-457200">
              <a:spcBef>
                <a:spcPts val="0"/>
              </a:spcBef>
            </a:pPr>
            <a:r>
              <a:rPr lang="en-US" sz="2600" dirty="0">
                <a:latin typeface="Calibri" panose="020F0502020204030204" pitchFamily="34" charset="0"/>
                <a:ea typeface="Calibri" panose="020F0502020204030204" pitchFamily="34" charset="0"/>
                <a:cs typeface="Calibri" panose="020F0502020204030204" pitchFamily="34" charset="0"/>
              </a:rPr>
              <a:t>Agricultural Utility Terrain Vehicle (UTV)</a:t>
            </a:r>
            <a:endParaRPr lang="en-US" sz="2800" i="1" dirty="0">
              <a:latin typeface="Calibri" panose="020F0502020204030204" pitchFamily="34" charset="0"/>
              <a:ea typeface="Calibri" panose="020F0502020204030204" pitchFamily="34" charset="0"/>
              <a:cs typeface="Calibri" panose="020F0502020204030204" pitchFamily="34" charset="0"/>
            </a:endParaRPr>
          </a:p>
        </p:txBody>
      </p:sp>
      <p:sp>
        <p:nvSpPr>
          <p:cNvPr id="128" name="Shape 128"/>
          <p:cNvSpPr txBox="1">
            <a:spLocks noGrp="1"/>
          </p:cNvSpPr>
          <p:nvPr>
            <p:ph type="sldNum" idx="12"/>
          </p:nvPr>
        </p:nvSpPr>
        <p:spPr>
          <a:prstGeom prst="rect">
            <a:avLst/>
          </a:prstGeom>
          <a:noFill/>
          <a:ln>
            <a:noFill/>
          </a:ln>
        </p:spPr>
        <p:txBody>
          <a:bodyPr wrap="square" lIns="0" tIns="0" rIns="0" bIns="0" anchor="b" anchorCtr="0">
            <a:noAutofit/>
          </a:bodyPr>
          <a:lstStyle/>
          <a:p>
            <a:pPr marL="0" marR="0" lvl="0" indent="0" algn="r" rtl="0">
              <a:spcBef>
                <a:spcPts val="0"/>
              </a:spcBef>
              <a:spcAft>
                <a:spcPts val="0"/>
              </a:spcAft>
              <a:buClr>
                <a:schemeClr val="dk1"/>
              </a:buClr>
              <a:buSzPts val="1200"/>
              <a:buFont typeface="Noto Sans Symbols"/>
              <a:buNone/>
            </a:pPr>
            <a:fld id="{00000000-1234-1234-1234-123412341234}" type="slidenum">
              <a:rPr lang="en-US" sz="1200" b="0" i="0" u="none" strike="noStrike" cap="none">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6</a:t>
            </a:fld>
            <a:endParaRPr sz="1200" b="0" i="0" u="none" strike="noStrike" cap="none">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7" name="Picture 6">
            <a:extLst>
              <a:ext uri="{FF2B5EF4-FFF2-40B4-BE49-F238E27FC236}">
                <a16:creationId xmlns:a16="http://schemas.microsoft.com/office/drawing/2014/main" id="{5E2A227C-3926-93B3-73BE-ABB9EE5DF091}"/>
              </a:ext>
            </a:extLst>
          </p:cNvPr>
          <p:cNvPicPr>
            <a:picLocks noChangeAspect="1"/>
          </p:cNvPicPr>
          <p:nvPr/>
        </p:nvPicPr>
        <p:blipFill>
          <a:blip r:embed="rId3"/>
          <a:stretch>
            <a:fillRect/>
          </a:stretch>
        </p:blipFill>
        <p:spPr>
          <a:xfrm>
            <a:off x="5744099" y="1828800"/>
            <a:ext cx="2905530" cy="1848108"/>
          </a:xfrm>
          <a:prstGeom prst="rect">
            <a:avLst/>
          </a:prstGeom>
        </p:spPr>
      </p:pic>
    </p:spTree>
    <p:extLst>
      <p:ext uri="{BB962C8B-B14F-4D97-AF65-F5344CB8AC3E}">
        <p14:creationId xmlns:p14="http://schemas.microsoft.com/office/powerpoint/2010/main" val="839580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6C6E7-1BEE-40EA-CBE6-0AB3274C79FB}"/>
              </a:ext>
            </a:extLst>
          </p:cNvPr>
          <p:cNvSpPr>
            <a:spLocks noGrp="1"/>
          </p:cNvSpPr>
          <p:nvPr>
            <p:ph type="title"/>
          </p:nvPr>
        </p:nvSpPr>
        <p:spPr/>
        <p:txBody>
          <a:bodyPr/>
          <a:lstStyle/>
          <a:p>
            <a:r>
              <a:rPr lang="en-US" sz="5400" dirty="0">
                <a:latin typeface="Calibri" panose="020F0502020204030204" pitchFamily="34" charset="0"/>
                <a:ea typeface="Calibri" panose="020F0502020204030204" pitchFamily="34" charset="0"/>
                <a:cs typeface="Calibri" panose="020F0502020204030204" pitchFamily="34" charset="0"/>
              </a:rPr>
              <a:t>Irrigation Pumps</a:t>
            </a: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3" name="Text Placeholder 2">
            <a:extLst>
              <a:ext uri="{FF2B5EF4-FFF2-40B4-BE49-F238E27FC236}">
                <a16:creationId xmlns:a16="http://schemas.microsoft.com/office/drawing/2014/main" id="{00457AF1-995C-922E-812D-B8A5A42CCCDC}"/>
              </a:ext>
            </a:extLst>
          </p:cNvPr>
          <p:cNvSpPr>
            <a:spLocks noGrp="1"/>
          </p:cNvSpPr>
          <p:nvPr>
            <p:ph type="body" idx="1"/>
          </p:nvPr>
        </p:nvSpPr>
        <p:spPr/>
        <p:txBody>
          <a:bodyPr/>
          <a:lstStyle/>
          <a:p>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90C79FD6-BBA2-F97B-DAA2-DE5DF902D620}"/>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rgbClr val="035C75"/>
                </a:solidFill>
                <a:latin typeface="Calibri" panose="020F0502020204030204" pitchFamily="34" charset="0"/>
                <a:ea typeface="Calibri" panose="020F0502020204030204" pitchFamily="34" charset="0"/>
                <a:cs typeface="Calibri" panose="020F0502020204030204" pitchFamily="34" charset="0"/>
                <a:sym typeface="Arial"/>
              </a:rPr>
              <a:t>7</a:t>
            </a:fld>
            <a:endParaRPr lang="en-US" sz="1200" b="0" i="0" u="none" strike="noStrike" cap="none">
              <a:solidFill>
                <a:srgbClr val="035C75"/>
              </a:solidFill>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10" name="Picture 9" descr="A machine on the field&#10;&#10;Description automatically generated with low confidence">
            <a:extLst>
              <a:ext uri="{FF2B5EF4-FFF2-40B4-BE49-F238E27FC236}">
                <a16:creationId xmlns:a16="http://schemas.microsoft.com/office/drawing/2014/main" id="{F5EC3FC1-7A2F-D9F3-EF7D-EE5392AF66CD}"/>
              </a:ext>
            </a:extLst>
          </p:cNvPr>
          <p:cNvPicPr>
            <a:picLocks noChangeAspect="1"/>
          </p:cNvPicPr>
          <p:nvPr/>
        </p:nvPicPr>
        <p:blipFill>
          <a:blip r:embed="rId3"/>
          <a:stretch>
            <a:fillRect/>
          </a:stretch>
        </p:blipFill>
        <p:spPr>
          <a:xfrm>
            <a:off x="304800" y="1066800"/>
            <a:ext cx="5029200" cy="3352800"/>
          </a:xfrm>
          <a:prstGeom prst="rect">
            <a:avLst/>
          </a:prstGeom>
        </p:spPr>
      </p:pic>
      <p:pic>
        <p:nvPicPr>
          <p:cNvPr id="6" name="Picture 5" descr="A picture containing sky, outdoor, ground&#10;&#10;Description automatically generated">
            <a:extLst>
              <a:ext uri="{FF2B5EF4-FFF2-40B4-BE49-F238E27FC236}">
                <a16:creationId xmlns:a16="http://schemas.microsoft.com/office/drawing/2014/main" id="{83F46ABB-0DF9-6E45-7838-EF411DDEA1DD}"/>
              </a:ext>
            </a:extLst>
          </p:cNvPr>
          <p:cNvPicPr>
            <a:picLocks noChangeAspect="1"/>
          </p:cNvPicPr>
          <p:nvPr/>
        </p:nvPicPr>
        <p:blipFill>
          <a:blip r:embed="rId4"/>
          <a:stretch>
            <a:fillRect/>
          </a:stretch>
        </p:blipFill>
        <p:spPr>
          <a:xfrm>
            <a:off x="4230370" y="3105150"/>
            <a:ext cx="4064000" cy="3048000"/>
          </a:xfrm>
          <a:prstGeom prst="rect">
            <a:avLst/>
          </a:prstGeom>
        </p:spPr>
      </p:pic>
      <p:sp>
        <p:nvSpPr>
          <p:cNvPr id="5" name="TextBox 4">
            <a:extLst>
              <a:ext uri="{FF2B5EF4-FFF2-40B4-BE49-F238E27FC236}">
                <a16:creationId xmlns:a16="http://schemas.microsoft.com/office/drawing/2014/main" id="{87902776-7095-CB19-FBC5-BFEE784E0C84}"/>
              </a:ext>
            </a:extLst>
          </p:cNvPr>
          <p:cNvSpPr txBox="1"/>
          <p:nvPr/>
        </p:nvSpPr>
        <p:spPr>
          <a:xfrm>
            <a:off x="5791200" y="1047750"/>
            <a:ext cx="2667000" cy="523220"/>
          </a:xfrm>
          <a:prstGeom prst="rect">
            <a:avLst/>
          </a:prstGeom>
          <a:noFill/>
        </p:spPr>
        <p:txBody>
          <a:bodyPr wrap="square" rtlCol="0">
            <a:spAutoFit/>
          </a:bodyPr>
          <a:lstStyle/>
          <a:p>
            <a:r>
              <a:rPr lang="en-US" sz="2800" b="1" dirty="0">
                <a:latin typeface="Calibri" panose="020F0502020204030204" pitchFamily="34" charset="0"/>
                <a:ea typeface="Calibri" panose="020F0502020204030204" pitchFamily="34" charset="0"/>
                <a:cs typeface="Calibri" panose="020F0502020204030204" pitchFamily="34" charset="0"/>
              </a:rPr>
              <a:t>Irrigation Pumps</a:t>
            </a:r>
          </a:p>
        </p:txBody>
      </p:sp>
    </p:spTree>
    <p:extLst>
      <p:ext uri="{BB962C8B-B14F-4D97-AF65-F5344CB8AC3E}">
        <p14:creationId xmlns:p14="http://schemas.microsoft.com/office/powerpoint/2010/main" val="41264317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4" name="Title 3">
            <a:extLst>
              <a:ext uri="{FF2B5EF4-FFF2-40B4-BE49-F238E27FC236}">
                <a16:creationId xmlns:a16="http://schemas.microsoft.com/office/drawing/2014/main" id="{D645DF75-9B24-450F-897D-1DB9923EE4F1}"/>
              </a:ext>
            </a:extLst>
          </p:cNvPr>
          <p:cNvSpPr>
            <a:spLocks noGrp="1"/>
          </p:cNvSpPr>
          <p:nvPr>
            <p:ph type="title"/>
          </p:nvPr>
        </p:nvSpPr>
        <p:spPr>
          <a:xfrm>
            <a:off x="457200" y="838200"/>
            <a:ext cx="8229600" cy="609600"/>
          </a:xfrm>
        </p:spPr>
        <p:txBody>
          <a:bodyPr/>
          <a:lstStyle/>
          <a:p>
            <a:r>
              <a:rPr lang="en-US" sz="2800" b="1" dirty="0">
                <a:latin typeface="Calibri" panose="020F0502020204030204" pitchFamily="34" charset="0"/>
                <a:ea typeface="Calibri" panose="020F0502020204030204" pitchFamily="34" charset="0"/>
                <a:cs typeface="Calibri" panose="020F0502020204030204" pitchFamily="34" charset="0"/>
              </a:rPr>
              <a:t>Eligibility: Irrigation Pump Electrification</a:t>
            </a:r>
          </a:p>
        </p:txBody>
      </p:sp>
      <p:sp>
        <p:nvSpPr>
          <p:cNvPr id="5" name="Text Placeholder 4">
            <a:extLst>
              <a:ext uri="{FF2B5EF4-FFF2-40B4-BE49-F238E27FC236}">
                <a16:creationId xmlns:a16="http://schemas.microsoft.com/office/drawing/2014/main" id="{DF3B7944-95E4-4103-8FB5-1C62448BBE99}"/>
              </a:ext>
            </a:extLst>
          </p:cNvPr>
          <p:cNvSpPr>
            <a:spLocks noGrp="1"/>
          </p:cNvSpPr>
          <p:nvPr>
            <p:ph type="body" idx="1"/>
          </p:nvPr>
        </p:nvSpPr>
        <p:spPr>
          <a:xfrm>
            <a:off x="457200" y="1447800"/>
            <a:ext cx="8229600" cy="4908550"/>
          </a:xfrm>
        </p:spPr>
        <p:txBody>
          <a:bodyPr/>
          <a:lstStyle/>
          <a:p>
            <a:pPr>
              <a:lnSpc>
                <a:spcPct val="150000"/>
              </a:lnSpc>
            </a:pPr>
            <a:endParaRPr lang="en-US" sz="2400" dirty="0">
              <a:latin typeface="Calibri" panose="020F0502020204030204" pitchFamily="34" charset="0"/>
              <a:ea typeface="Calibri" panose="020F0502020204030204" pitchFamily="34" charset="0"/>
              <a:cs typeface="Calibri" panose="020F0502020204030204" pitchFamily="34" charset="0"/>
            </a:endParaRPr>
          </a:p>
          <a:p>
            <a:pPr>
              <a:lnSpc>
                <a:spcPct val="150000"/>
              </a:lnSpc>
            </a:pPr>
            <a:r>
              <a:rPr lang="en-US" sz="2400" dirty="0">
                <a:latin typeface="Calibri" panose="020F0502020204030204" pitchFamily="34" charset="0"/>
                <a:ea typeface="Calibri" panose="020F0502020204030204" pitchFamily="34" charset="0"/>
                <a:cs typeface="Calibri" panose="020F0502020204030204" pitchFamily="34" charset="0"/>
              </a:rPr>
              <a:t>Engine must be ≥ 25 horsepower</a:t>
            </a:r>
          </a:p>
          <a:p>
            <a:pPr>
              <a:lnSpc>
                <a:spcPct val="150000"/>
              </a:lnSpc>
            </a:pPr>
            <a:r>
              <a:rPr lang="en-US" sz="2400" dirty="0">
                <a:latin typeface="Calibri" panose="020F0502020204030204" pitchFamily="34" charset="0"/>
                <a:ea typeface="Calibri" panose="020F0502020204030204" pitchFamily="34" charset="0"/>
                <a:cs typeface="Calibri" panose="020F0502020204030204" pitchFamily="34" charset="0"/>
              </a:rPr>
              <a:t>Engine must be registered with MBARD</a:t>
            </a:r>
          </a:p>
          <a:p>
            <a:pPr lvl="1"/>
            <a:r>
              <a:rPr lang="en-US" sz="2000" dirty="0">
                <a:latin typeface="Calibri" panose="020F0502020204030204" pitchFamily="34" charset="0"/>
                <a:ea typeface="Calibri" panose="020F0502020204030204" pitchFamily="34" charset="0"/>
                <a:cs typeface="Calibri" panose="020F0502020204030204" pitchFamily="34" charset="0"/>
              </a:rPr>
              <a:t>Not Registered? Contact MBARD Engineering (831) 718-8018 </a:t>
            </a:r>
          </a:p>
          <a:p>
            <a:pPr>
              <a:lnSpc>
                <a:spcPct val="150000"/>
              </a:lnSpc>
            </a:pPr>
            <a:r>
              <a:rPr lang="en-US" sz="2400" dirty="0">
                <a:latin typeface="Calibri" panose="020F0502020204030204" pitchFamily="34" charset="0"/>
                <a:ea typeface="Calibri" panose="020F0502020204030204" pitchFamily="34" charset="0"/>
                <a:cs typeface="Calibri" panose="020F0502020204030204" pitchFamily="34" charset="0"/>
              </a:rPr>
              <a:t>Max Incentive = 85% of new pump</a:t>
            </a:r>
          </a:p>
          <a:p>
            <a:pPr marL="71755" indent="0">
              <a:buNone/>
            </a:pPr>
            <a:endParaRPr lang="en-US" sz="2000" b="1" dirty="0">
              <a:latin typeface="Calibri" panose="020F0502020204030204" pitchFamily="34" charset="0"/>
              <a:ea typeface="Calibri" panose="020F0502020204030204" pitchFamily="34" charset="0"/>
              <a:cs typeface="Calibri" panose="020F0502020204030204" pitchFamily="34" charset="0"/>
            </a:endParaRPr>
          </a:p>
          <a:p>
            <a:pPr>
              <a:lnSpc>
                <a:spcPct val="150000"/>
              </a:lnSpc>
            </a:pPr>
            <a:endParaRPr lang="en-US" sz="2000" dirty="0">
              <a:latin typeface="Calibri" panose="020F0502020204030204" pitchFamily="34" charset="0"/>
              <a:ea typeface="Calibri" panose="020F0502020204030204" pitchFamily="34" charset="0"/>
              <a:cs typeface="Calibri" panose="020F0502020204030204" pitchFamily="34" charset="0"/>
            </a:endParaRPr>
          </a:p>
          <a:p>
            <a:pPr marL="71755" indent="0">
              <a:lnSpc>
                <a:spcPct val="150000"/>
              </a:lnSpc>
              <a:buNone/>
            </a:pP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128" name="Shape 128"/>
          <p:cNvSpPr txBox="1">
            <a:spLocks noGrp="1"/>
          </p:cNvSpPr>
          <p:nvPr>
            <p:ph type="sldNum" idx="12"/>
          </p:nvPr>
        </p:nvSpPr>
        <p:spPr>
          <a:prstGeom prst="rect">
            <a:avLst/>
          </a:prstGeom>
          <a:noFill/>
          <a:ln>
            <a:noFill/>
          </a:ln>
        </p:spPr>
        <p:txBody>
          <a:bodyPr wrap="square" lIns="0" tIns="0" rIns="0" bIns="0" anchor="b" anchorCtr="0">
            <a:noAutofit/>
          </a:bodyPr>
          <a:lstStyle/>
          <a:p>
            <a:pPr marL="0" marR="0" lvl="0" indent="0" algn="r" rtl="0">
              <a:spcBef>
                <a:spcPts val="0"/>
              </a:spcBef>
              <a:spcAft>
                <a:spcPts val="0"/>
              </a:spcAft>
              <a:buClr>
                <a:schemeClr val="dk1"/>
              </a:buClr>
              <a:buSzPts val="1200"/>
              <a:buFont typeface="Noto Sans Symbols"/>
              <a:buNone/>
            </a:pPr>
            <a:fld id="{00000000-1234-1234-1234-123412341234}" type="slidenum">
              <a:rPr lang="en-US" sz="1200" b="0" i="0" u="none" strike="noStrike" cap="none">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8</a:t>
            </a:fld>
            <a:endParaRPr sz="1200" b="0" i="0" u="none" strike="noStrike" cap="none">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4542837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8" name="Picture 7" descr="A large boat docked at a dock&#10;&#10;Description automatically generated">
            <a:extLst>
              <a:ext uri="{FF2B5EF4-FFF2-40B4-BE49-F238E27FC236}">
                <a16:creationId xmlns:a16="http://schemas.microsoft.com/office/drawing/2014/main" id="{37B66823-C283-EB12-AF5D-DB828C76D6FA}"/>
              </a:ext>
            </a:extLst>
          </p:cNvPr>
          <p:cNvPicPr>
            <a:picLocks noChangeAspect="1"/>
          </p:cNvPicPr>
          <p:nvPr/>
        </p:nvPicPr>
        <p:blipFill>
          <a:blip r:embed="rId3"/>
          <a:stretch>
            <a:fillRect/>
          </a:stretch>
        </p:blipFill>
        <p:spPr>
          <a:xfrm>
            <a:off x="457200" y="1066800"/>
            <a:ext cx="4343400" cy="2895600"/>
          </a:xfrm>
          <a:prstGeom prst="rect">
            <a:avLst/>
          </a:prstGeom>
        </p:spPr>
      </p:pic>
      <p:sp>
        <p:nvSpPr>
          <p:cNvPr id="162" name="Shape 162"/>
          <p:cNvSpPr txBox="1">
            <a:spLocks noGrp="1"/>
          </p:cNvSpPr>
          <p:nvPr>
            <p:ph type="sldNum" idx="12"/>
          </p:nvPr>
        </p:nvSpPr>
        <p:spPr>
          <a:prstGeom prst="rect">
            <a:avLst/>
          </a:prstGeom>
          <a:noFill/>
          <a:ln>
            <a:noFill/>
          </a:ln>
        </p:spPr>
        <p:txBody>
          <a:bodyPr wrap="square" lIns="0" tIns="0" rIns="0" bIns="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035C75"/>
                </a:solidFill>
                <a:latin typeface="Calibri" panose="020F0502020204030204" pitchFamily="34" charset="0"/>
                <a:ea typeface="Calibri" panose="020F0502020204030204" pitchFamily="34" charset="0"/>
                <a:cs typeface="Calibri" panose="020F0502020204030204" pitchFamily="34" charset="0"/>
                <a:sym typeface="Arial"/>
              </a:rPr>
              <a:t>9</a:t>
            </a:fld>
            <a:endParaRPr sz="1200" b="0" i="0" u="none" strike="noStrike" cap="none">
              <a:solidFill>
                <a:srgbClr val="035C75"/>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 name="TextBox 1">
            <a:extLst>
              <a:ext uri="{FF2B5EF4-FFF2-40B4-BE49-F238E27FC236}">
                <a16:creationId xmlns:a16="http://schemas.microsoft.com/office/drawing/2014/main" id="{9DBD0B95-F20F-A231-C447-A042C7B3DC58}"/>
              </a:ext>
            </a:extLst>
          </p:cNvPr>
          <p:cNvSpPr txBox="1"/>
          <p:nvPr/>
        </p:nvSpPr>
        <p:spPr>
          <a:xfrm>
            <a:off x="5791200" y="1066800"/>
            <a:ext cx="2743200" cy="523220"/>
          </a:xfrm>
          <a:prstGeom prst="rect">
            <a:avLst/>
          </a:prstGeom>
          <a:noFill/>
        </p:spPr>
        <p:txBody>
          <a:bodyPr wrap="square" rtlCol="0">
            <a:spAutoFit/>
          </a:bodyPr>
          <a:lstStyle/>
          <a:p>
            <a:r>
              <a:rPr lang="en-US" sz="2800" b="1" dirty="0">
                <a:latin typeface="Calibri" panose="020F0502020204030204" pitchFamily="34" charset="0"/>
                <a:ea typeface="Calibri" panose="020F0502020204030204" pitchFamily="34" charset="0"/>
                <a:cs typeface="Calibri" panose="020F0502020204030204" pitchFamily="34" charset="0"/>
              </a:rPr>
              <a:t>Marine Vessels</a:t>
            </a:r>
          </a:p>
        </p:txBody>
      </p:sp>
      <p:pic>
        <p:nvPicPr>
          <p:cNvPr id="6" name="Picture 5" descr="A room with machinery and pipes&#10;&#10;Description automatically generated">
            <a:extLst>
              <a:ext uri="{FF2B5EF4-FFF2-40B4-BE49-F238E27FC236}">
                <a16:creationId xmlns:a16="http://schemas.microsoft.com/office/drawing/2014/main" id="{7D59538B-AC48-A539-BC8D-A00A124E672B}"/>
              </a:ext>
            </a:extLst>
          </p:cNvPr>
          <p:cNvPicPr>
            <a:picLocks noChangeAspect="1"/>
          </p:cNvPicPr>
          <p:nvPr/>
        </p:nvPicPr>
        <p:blipFill>
          <a:blip r:embed="rId4"/>
          <a:stretch>
            <a:fillRect/>
          </a:stretch>
        </p:blipFill>
        <p:spPr>
          <a:xfrm>
            <a:off x="3657600" y="2987067"/>
            <a:ext cx="4876800" cy="3227390"/>
          </a:xfrm>
          <a:prstGeom prst="rect">
            <a:avLst/>
          </a:prstGeom>
        </p:spPr>
      </p:pic>
    </p:spTree>
  </p:cSld>
  <p:clrMapOvr>
    <a:masterClrMapping/>
  </p:clrMapOvr>
</p:sld>
</file>

<file path=ppt/theme/theme1.xml><?xml version="1.0" encoding="utf-8"?>
<a:theme xmlns:a="http://schemas.openxmlformats.org/drawingml/2006/main" name="Flow">
  <a:themeElements>
    <a:clrScheme name="Flow">
      <a:dk1>
        <a:srgbClr val="000000"/>
      </a:dk1>
      <a:lt1>
        <a:srgbClr val="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96</TotalTime>
  <Words>1832</Words>
  <Application>Microsoft Office PowerPoint</Application>
  <PresentationFormat>On-screen Show (4:3)</PresentationFormat>
  <Paragraphs>225</Paragraphs>
  <Slides>24</Slides>
  <Notes>24</Notes>
  <HiddenSlides>2</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Calibri</vt:lpstr>
      <vt:lpstr>Noto Sans Symbols</vt:lpstr>
      <vt:lpstr>Constantia</vt:lpstr>
      <vt:lpstr>Arial</vt:lpstr>
      <vt:lpstr>Flow</vt:lpstr>
      <vt:lpstr>Monterey Bay Air Resources District Diesel Engine &amp; Equipment Replacement Grant Program</vt:lpstr>
      <vt:lpstr>Workshop Purpose/Outline</vt:lpstr>
      <vt:lpstr>PowerPoint Presentation</vt:lpstr>
      <vt:lpstr>Funding Sources</vt:lpstr>
      <vt:lpstr>CAPP Priority Areas</vt:lpstr>
      <vt:lpstr>Project Types</vt:lpstr>
      <vt:lpstr>Irrigation Pumps</vt:lpstr>
      <vt:lpstr>Eligibility: Irrigation Pump Electrification</vt:lpstr>
      <vt:lpstr>PowerPoint Presentation</vt:lpstr>
      <vt:lpstr>Eligibility: Marine Vessel</vt:lpstr>
      <vt:lpstr>PowerPoint Presentation</vt:lpstr>
      <vt:lpstr>Eligibility: Off-Road Equipment Replacement</vt:lpstr>
      <vt:lpstr>Upcoming: Agricultural Utility Terrain Vehicle</vt:lpstr>
      <vt:lpstr>Eligibility Criteria: All Project Categories</vt:lpstr>
      <vt:lpstr>Eligibility Criteria: All Project Categories</vt:lpstr>
      <vt:lpstr>DOORS Snapshot Example</vt:lpstr>
      <vt:lpstr>Upcoming: Agricultural Utility Terrain Vehicle</vt:lpstr>
      <vt:lpstr>Upcoming: Agricultural Utility Terrain Vehicle</vt:lpstr>
      <vt:lpstr>Project Evaluation &amp; Ranking Process</vt:lpstr>
      <vt:lpstr>2020 Ranking by Annual Emissions</vt:lpstr>
      <vt:lpstr>Timeline</vt:lpstr>
      <vt:lpstr>Application Tips</vt:lpstr>
      <vt:lpstr>PowerPoint Presentation</vt:lpstr>
      <vt:lpstr>Question &amp; Answer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Monterey Bay Air Resources District Carl Moyer Program</dc:title>
  <dc:creator>Hanna Muegge</dc:creator>
  <cp:lastModifiedBy>Tyrone Bell</cp:lastModifiedBy>
  <cp:revision>169</cp:revision>
  <cp:lastPrinted>2024-10-01T17:23:22Z</cp:lastPrinted>
  <dcterms:modified xsi:type="dcterms:W3CDTF">2024-10-02T23:06:04Z</dcterms:modified>
</cp:coreProperties>
</file>